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63"/>
  </p:notesMasterIdLst>
  <p:handoutMasterIdLst>
    <p:handoutMasterId r:id="rId64"/>
  </p:handoutMasterIdLst>
  <p:sldIdLst>
    <p:sldId id="377" r:id="rId2"/>
    <p:sldId id="378" r:id="rId3"/>
    <p:sldId id="499" r:id="rId4"/>
    <p:sldId id="500" r:id="rId5"/>
    <p:sldId id="512" r:id="rId6"/>
    <p:sldId id="513" r:id="rId7"/>
    <p:sldId id="514" r:id="rId8"/>
    <p:sldId id="572" r:id="rId9"/>
    <p:sldId id="573" r:id="rId10"/>
    <p:sldId id="502" r:id="rId11"/>
    <p:sldId id="503" r:id="rId12"/>
    <p:sldId id="504" r:id="rId13"/>
    <p:sldId id="443" r:id="rId14"/>
    <p:sldId id="506" r:id="rId15"/>
    <p:sldId id="505" r:id="rId16"/>
    <p:sldId id="515" r:id="rId17"/>
    <p:sldId id="516" r:id="rId18"/>
    <p:sldId id="536" r:id="rId19"/>
    <p:sldId id="537" r:id="rId20"/>
    <p:sldId id="539" r:id="rId21"/>
    <p:sldId id="538" r:id="rId22"/>
    <p:sldId id="540" r:id="rId23"/>
    <p:sldId id="541" r:id="rId24"/>
    <p:sldId id="542" r:id="rId25"/>
    <p:sldId id="543" r:id="rId26"/>
    <p:sldId id="544" r:id="rId27"/>
    <p:sldId id="545" r:id="rId28"/>
    <p:sldId id="521" r:id="rId29"/>
    <p:sldId id="547" r:id="rId30"/>
    <p:sldId id="548" r:id="rId31"/>
    <p:sldId id="549" r:id="rId32"/>
    <p:sldId id="569" r:id="rId33"/>
    <p:sldId id="574" r:id="rId34"/>
    <p:sldId id="575" r:id="rId35"/>
    <p:sldId id="577" r:id="rId36"/>
    <p:sldId id="580" r:id="rId37"/>
    <p:sldId id="595" r:id="rId38"/>
    <p:sldId id="550" r:id="rId39"/>
    <p:sldId id="584" r:id="rId40"/>
    <p:sldId id="585" r:id="rId41"/>
    <p:sldId id="586" r:id="rId42"/>
    <p:sldId id="587" r:id="rId43"/>
    <p:sldId id="591" r:id="rId44"/>
    <p:sldId id="592" r:id="rId45"/>
    <p:sldId id="593" r:id="rId46"/>
    <p:sldId id="480" r:id="rId47"/>
    <p:sldId id="560" r:id="rId48"/>
    <p:sldId id="562" r:id="rId49"/>
    <p:sldId id="600" r:id="rId50"/>
    <p:sldId id="603" r:id="rId51"/>
    <p:sldId id="563" r:id="rId52"/>
    <p:sldId id="564" r:id="rId53"/>
    <p:sldId id="565" r:id="rId54"/>
    <p:sldId id="566" r:id="rId55"/>
    <p:sldId id="596" r:id="rId56"/>
    <p:sldId id="597" r:id="rId57"/>
    <p:sldId id="598" r:id="rId58"/>
    <p:sldId id="602" r:id="rId59"/>
    <p:sldId id="599" r:id="rId60"/>
    <p:sldId id="568" r:id="rId61"/>
    <p:sldId id="383" r:id="rId62"/>
  </p:sldIdLst>
  <p:sldSz cx="9144000" cy="6858000" type="screen4x3"/>
  <p:notesSz cx="9931400" cy="67945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901">
          <p15:clr>
            <a:srgbClr val="A4A3A4"/>
          </p15:clr>
        </p15:guide>
        <p15:guide id="3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5"/>
    <a:srgbClr val="0F1150"/>
    <a:srgbClr val="B2B2B2"/>
    <a:srgbClr val="ADC610"/>
    <a:srgbClr val="7BA0C9"/>
    <a:srgbClr val="77C0D7"/>
    <a:srgbClr val="775CD7"/>
    <a:srgbClr val="FB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9" y="58"/>
      </p:cViewPr>
      <p:guideLst>
        <p:guide orient="horz" pos="1296"/>
        <p:guide pos="2901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414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381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700" y="0"/>
            <a:ext cx="4304381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</a:defRPr>
            </a:lvl1pPr>
          </a:lstStyle>
          <a:p>
            <a:fld id="{70CB238F-47FF-4D62-A683-6B26C2B6855A}" type="datetime1">
              <a:rPr lang="en-US"/>
              <a:pPr/>
              <a:t>3/2/2018</a:t>
            </a:fld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3471"/>
            <a:ext cx="4304381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700" y="6453471"/>
            <a:ext cx="4304381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</a:defRPr>
            </a:lvl1pPr>
          </a:lstStyle>
          <a:p>
            <a:fld id="{797F4DC3-799B-42F0-808A-3F77523A7A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15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304381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7021" y="0"/>
            <a:ext cx="4304379" cy="33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70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4961" y="3227822"/>
            <a:ext cx="7281480" cy="305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4558"/>
            <a:ext cx="4304381" cy="33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7021" y="6454558"/>
            <a:ext cx="4304379" cy="33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itchFamily="34" charset="0"/>
                <a:ea typeface="MS PGothic" pitchFamily="34" charset="-128"/>
              </a:defRPr>
            </a:lvl1pPr>
          </a:lstStyle>
          <a:p>
            <a:fld id="{DF44E848-D312-4F42-8B54-E72D433D64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136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4E848-D312-4F42-8B54-E72D433D64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6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interception</a:t>
            </a:r>
            <a:r>
              <a:rPr lang="en-GB" baseline="0" dirty="0"/>
              <a:t> on blackboard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4E848-D312-4F42-8B54-E72D433D64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4E848-D312-4F42-8B54-E72D433D64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0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628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00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080740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36230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93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653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4400" y="1041401"/>
            <a:ext cx="6592186" cy="330200"/>
          </a:xfrm>
        </p:spPr>
        <p:txBody>
          <a:bodyPr/>
          <a:lstStyle>
            <a:lvl1pPr marL="0" indent="0">
              <a:buNone/>
              <a:defRPr>
                <a:solidFill>
                  <a:srgbClr val="00B0F0"/>
                </a:solidFill>
                <a:latin typeface="+mj-lt"/>
              </a:defRPr>
            </a:lvl1pPr>
          </a:lstStyle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836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81939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30050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67680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33308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23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15405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title style</a:t>
            </a:r>
            <a:br>
              <a:rPr lang="nl-NL"/>
            </a:br>
            <a:endParaRPr lang="nl-NL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endParaRPr lang="nl-NL" sz="1400">
              <a:solidFill>
                <a:schemeClr val="bg2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/>
            <a:fld id="{43E12941-6831-4C9E-858C-F7AC70CB6232}" type="slidenum">
              <a:rPr lang="nl-NL" sz="1100" smtClean="0">
                <a:ea typeface="MS PGothic" pitchFamily="34" charset="-128"/>
              </a:rPr>
              <a:t>‹#›</a:t>
            </a:fld>
            <a:endParaRPr lang="nl-NL" sz="1100" dirty="0">
              <a:ea typeface="MS PGothic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8792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latin typeface="Tahoma" charset="0"/>
                <a:ea typeface="Arial" charset="0"/>
                <a:cs typeface="Arial" charset="0"/>
              </a:rPr>
              <a:t>Distributed </a:t>
            </a:r>
            <a:r>
              <a:rPr lang="en-US" sz="1000" dirty="0" err="1">
                <a:solidFill>
                  <a:srgbClr val="00A6D6"/>
                </a:solidFill>
                <a:latin typeface="Tahoma" charset="0"/>
                <a:ea typeface="Arial" charset="0"/>
                <a:cs typeface="Arial" charset="0"/>
              </a:rPr>
              <a:t>modelling</a:t>
            </a:r>
            <a:endParaRPr lang="en-US" sz="1000" dirty="0">
              <a:solidFill>
                <a:srgbClr val="00A6D6"/>
              </a:solidFill>
              <a:latin typeface="Tahoma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5" r:id="rId2"/>
    <p:sldLayoutId id="2147483744" r:id="rId3"/>
    <p:sldLayoutId id="2147483743" r:id="rId4"/>
    <p:sldLayoutId id="2147483742" r:id="rId5"/>
    <p:sldLayoutId id="2147483741" r:id="rId6"/>
    <p:sldLayoutId id="2147483740" r:id="rId7"/>
    <p:sldLayoutId id="2147483739" r:id="rId8"/>
    <p:sldLayoutId id="2147483738" r:id="rId9"/>
    <p:sldLayoutId id="2147483737" r:id="rId10"/>
    <p:sldLayoutId id="2147483736" r:id="rId11"/>
    <p:sldLayoutId id="2147483735" r:id="rId12"/>
    <p:sldLayoutId id="2147483734" r:id="rId13"/>
  </p:sldLayoutIdLst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MS PGothic" pitchFamily="34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MS PGothic" pitchFamily="34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MS PGothic" pitchFamily="34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MS PGothic" pitchFamily="34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ydrosheds.cr.usgs.gov/dataavail.php" TargetMode="Externa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lobal-hand.appspot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TRMM" TargetMode="External"/><Relationship Id="rId2" Type="http://schemas.openxmlformats.org/officeDocument/2006/relationships/hyperlink" Target="http://www.ecad.eu/download/ensembles/ensembles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mm.nasa.gov/data-access/downloads/gp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a.europa.eu/data-and-maps/figures/corine-land-cover-types-2006" TargetMode="External"/><Relationship Id="rId2" Type="http://schemas.openxmlformats.org/officeDocument/2006/relationships/hyperlink" Target="http://due.esrin.esa.int/page_globcover.ph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e4ftl01.cr.usgs.gov/MOLT/MOD13A1.005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ftp://n5eil01u.ecs.nsidc.org/SAN/MOST/MOD10A1.005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af.ipma.pt/;jsessionid=117534FA19A153B092CC5E1EBBCDF747" TargetMode="External"/><Relationship Id="rId2" Type="http://schemas.openxmlformats.org/officeDocument/2006/relationships/hyperlink" Target="http://www.ntsg.umt.edu/project/mod16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://www.gleam.eu/#dataset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tl-243.xtr.deltares.nl/byod/#/map" TargetMode="External"/><Relationship Id="rId2" Type="http://schemas.openxmlformats.org/officeDocument/2006/relationships/hyperlink" Target="http://data.cuahsi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eoportal.org/web/guest/geo_home_st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ChangeArrowheads="1"/>
          </p:cNvSpPr>
          <p:nvPr/>
        </p:nvSpPr>
        <p:spPr bwMode="auto">
          <a:xfrm>
            <a:off x="471488" y="2055813"/>
            <a:ext cx="7307262" cy="206962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/>
            <a:endParaRPr lang="nl-NL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7411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799263" cy="646113"/>
          </a:xfrm>
        </p:spPr>
        <p:txBody>
          <a:bodyPr/>
          <a:lstStyle/>
          <a:p>
            <a:pPr marL="0" indent="0"/>
            <a:r>
              <a:rPr lang="en-US" dirty="0"/>
              <a:t>Distributed </a:t>
            </a:r>
            <a:r>
              <a:rPr lang="en-US" dirty="0" err="1"/>
              <a:t>modelling</a:t>
            </a:r>
            <a:endParaRPr lang="en-US" dirty="0"/>
          </a:p>
        </p:txBody>
      </p:sp>
      <p:sp>
        <p:nvSpPr>
          <p:cNvPr id="17412" name="Subtitle 4"/>
          <p:cNvSpPr>
            <a:spLocks noGrp="1"/>
          </p:cNvSpPr>
          <p:nvPr>
            <p:ph type="subTitle" idx="1"/>
          </p:nvPr>
        </p:nvSpPr>
        <p:spPr>
          <a:xfrm>
            <a:off x="693738" y="2862264"/>
            <a:ext cx="6781800" cy="391300"/>
          </a:xfrm>
        </p:spPr>
        <p:txBody>
          <a:bodyPr/>
          <a:lstStyle/>
          <a:p>
            <a:r>
              <a:rPr lang="en-US" dirty="0">
                <a:latin typeface="Bookman Old Style" pitchFamily="18" charset="0"/>
              </a:rPr>
              <a:t>CIE4431 – Hydrological </a:t>
            </a:r>
            <a:r>
              <a:rPr lang="en-US" dirty="0" err="1">
                <a:latin typeface="Bookman Old Style" pitchFamily="18" charset="0"/>
              </a:rPr>
              <a:t>Modelling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cs typeface="+mn-cs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 bwMode="auto">
          <a:xfrm>
            <a:off x="676018" y="3405963"/>
            <a:ext cx="6904996" cy="54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None/>
              <a:defRPr sz="2000">
                <a:solidFill>
                  <a:srgbClr val="00A6D6"/>
                </a:solidFill>
                <a:latin typeface="Bookman Old Style"/>
                <a:ea typeface="MS PGothic" pitchFamily="34" charset="-128"/>
                <a:cs typeface="Bookman Old Style"/>
              </a:defRPr>
            </a:lvl1pPr>
            <a:lvl2pPr marL="457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None/>
              <a:defRPr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914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pitchFamily="18" charset="0"/>
              <a:buNone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371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4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8288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860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r"/>
            <a:r>
              <a:rPr lang="en-US" sz="1600" b="1" dirty="0" err="1">
                <a:latin typeface="+mn-lt"/>
              </a:rPr>
              <a:t>Remko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Nijzink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(with slides from </a:t>
            </a:r>
            <a:r>
              <a:rPr lang="en-US" sz="1600" dirty="0" err="1">
                <a:latin typeface="+mn-lt"/>
              </a:rPr>
              <a:t>Tanja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Euser</a:t>
            </a:r>
            <a:r>
              <a:rPr lang="en-US" sz="1600" dirty="0">
                <a:latin typeface="+mn-lt"/>
              </a:rPr>
              <a:t> &amp; </a:t>
            </a:r>
            <a:r>
              <a:rPr lang="en-US" sz="1600" dirty="0" err="1">
                <a:latin typeface="+mn-lt"/>
              </a:rPr>
              <a:t>Hessel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Winsemius</a:t>
            </a:r>
            <a:r>
              <a:rPr lang="en-US" sz="1600" dirty="0">
                <a:latin typeface="+mn-lt"/>
              </a:rPr>
              <a:t>)</a:t>
            </a:r>
          </a:p>
          <a:p>
            <a:pPr algn="r"/>
            <a:r>
              <a:rPr lang="en-US" sz="1600" dirty="0">
                <a:latin typeface="+mn-lt"/>
              </a:rPr>
              <a:t>26 February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What are distributed models?</a:t>
            </a:r>
            <a:endParaRPr lang="nl-NL" dirty="0"/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"</a:t>
            </a:r>
            <a:r>
              <a:rPr lang="en-GB" i="1" dirty="0"/>
              <a:t>Distributed refers to any selection of model structure, parameters or data which is not considered representative for the entire catchment </a:t>
            </a:r>
            <a:r>
              <a:rPr lang="en-GB" dirty="0"/>
              <a:t>"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do they consist of?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/>
              <a:t>A (conceptual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physical</a:t>
            </a:r>
            <a:r>
              <a:rPr lang="en-US" dirty="0"/>
              <a:t>) model for the water balance</a:t>
            </a:r>
          </a:p>
          <a:p>
            <a:pPr lvl="1"/>
            <a:r>
              <a:rPr lang="en-US" dirty="0"/>
              <a:t>input: rainfall, potential evaporation; </a:t>
            </a:r>
          </a:p>
          <a:p>
            <a:pPr lvl="1"/>
            <a:r>
              <a:rPr lang="en-US" dirty="0"/>
              <a:t>output: evaporation, river discharge, etc.</a:t>
            </a:r>
          </a:p>
          <a:p>
            <a:pPr marL="385763" lvl="1" indent="0">
              <a:buNone/>
            </a:pPr>
            <a:endParaRPr lang="en-US" dirty="0"/>
          </a:p>
          <a:p>
            <a:r>
              <a:rPr lang="en-US" dirty="0"/>
              <a:t>Often some form of (river) routing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83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are distributed models?</a:t>
            </a:r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Water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balance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168" y="1462898"/>
            <a:ext cx="6483471" cy="46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are distributed models?</a:t>
            </a:r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Water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balance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5513" y="1828799"/>
            <a:ext cx="7463575" cy="40397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cell has: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Input (e.g. rainfall)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State variables (e.g. soil </a:t>
            </a:r>
          </a:p>
          <a:p>
            <a:pPr lvl="1" eaLnBrk="1" hangingPunct="1">
              <a:lnSpc>
                <a:spcPct val="150000"/>
              </a:lnSpc>
              <a:buNone/>
            </a:pPr>
            <a:r>
              <a:rPr lang="en-US" dirty="0"/>
              <a:t>	moisture, groundwater level)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Output (e.g. evaporation, runoff)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pPr eaLnBrk="1" hangingPunct="1">
              <a:lnSpc>
                <a:spcPct val="150000"/>
              </a:lnSpc>
            </a:pPr>
            <a:r>
              <a:rPr lang="en-US" dirty="0"/>
              <a:t>Groundwater outflow goes straight to the river?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What to do with the runoff?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NL" dirty="0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4358590" y="1574067"/>
            <a:ext cx="4491142" cy="2646099"/>
            <a:chOff x="1688" y="1296"/>
            <a:chExt cx="3235" cy="1906"/>
          </a:xfrm>
        </p:grpSpPr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021" y="1835"/>
              <a:ext cx="772" cy="1367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auto">
            <a:xfrm>
              <a:off x="3235" y="1337"/>
              <a:ext cx="129" cy="415"/>
            </a:xfrm>
            <a:prstGeom prst="downArrow">
              <a:avLst>
                <a:gd name="adj1" fmla="val 50000"/>
                <a:gd name="adj2" fmla="val 80426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2592" y="1434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>
                  <a:solidFill>
                    <a:schemeClr val="tx1"/>
                  </a:solidFill>
                  <a:latin typeface="Verdana" pitchFamily="34" charset="0"/>
                </a:rPr>
                <a:t>Rainfall</a:t>
              </a:r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>
              <a:off x="3536" y="1296"/>
              <a:ext cx="130" cy="415"/>
            </a:xfrm>
            <a:prstGeom prst="upArrow">
              <a:avLst>
                <a:gd name="adj1" fmla="val 50000"/>
                <a:gd name="adj2" fmla="val 7980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3662" y="1421"/>
              <a:ext cx="8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 dirty="0">
                  <a:solidFill>
                    <a:schemeClr val="tx1"/>
                  </a:solidFill>
                  <a:latin typeface="Verdana" pitchFamily="34" charset="0"/>
                </a:rPr>
                <a:t>Evaporation</a:t>
              </a:r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>
              <a:off x="3708" y="2291"/>
              <a:ext cx="428" cy="124"/>
            </a:xfrm>
            <a:prstGeom prst="rightArrow">
              <a:avLst>
                <a:gd name="adj1" fmla="val 50000"/>
                <a:gd name="adj2" fmla="val 86290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813" y="2415"/>
              <a:ext cx="11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 dirty="0">
                  <a:solidFill>
                    <a:schemeClr val="tx1"/>
                  </a:solidFill>
                  <a:latin typeface="Verdana" pitchFamily="34" charset="0"/>
                </a:rPr>
                <a:t>River discharge</a:t>
              </a: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021" y="2663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3579" y="2498"/>
              <a:ext cx="215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3021" y="2870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3579" y="2705"/>
              <a:ext cx="215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2849" y="2663"/>
              <a:ext cx="129" cy="207"/>
            </a:xfrm>
            <a:prstGeom prst="upArrow">
              <a:avLst>
                <a:gd name="adj1" fmla="val 50000"/>
                <a:gd name="adj2" fmla="val 4011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1688" y="2928"/>
              <a:ext cx="127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 dirty="0">
                  <a:solidFill>
                    <a:schemeClr val="tx1"/>
                  </a:solidFill>
                  <a:latin typeface="Verdana" pitchFamily="34" charset="0"/>
                </a:rPr>
                <a:t>Storage dynamics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27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are distributed models?</a:t>
            </a:r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Water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balance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model</a:t>
            </a:r>
          </a:p>
        </p:txBody>
      </p:sp>
      <p:grpSp>
        <p:nvGrpSpPr>
          <p:cNvPr id="104" name="Group 3"/>
          <p:cNvGrpSpPr>
            <a:grpSpLocks/>
          </p:cNvGrpSpPr>
          <p:nvPr/>
        </p:nvGrpSpPr>
        <p:grpSpPr bwMode="auto">
          <a:xfrm>
            <a:off x="4237038" y="1715394"/>
            <a:ext cx="4906962" cy="3025775"/>
            <a:chOff x="1776" y="1296"/>
            <a:chExt cx="3091" cy="1906"/>
          </a:xfrm>
        </p:grpSpPr>
        <p:sp>
          <p:nvSpPr>
            <p:cNvPr id="105" name="AutoShape 4"/>
            <p:cNvSpPr>
              <a:spLocks noChangeArrowheads="1"/>
            </p:cNvSpPr>
            <p:nvPr/>
          </p:nvSpPr>
          <p:spPr bwMode="auto">
            <a:xfrm>
              <a:off x="3021" y="1835"/>
              <a:ext cx="772" cy="1367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6" name="AutoShape 5"/>
            <p:cNvSpPr>
              <a:spLocks noChangeArrowheads="1"/>
            </p:cNvSpPr>
            <p:nvPr/>
          </p:nvSpPr>
          <p:spPr bwMode="auto">
            <a:xfrm>
              <a:off x="3235" y="1337"/>
              <a:ext cx="129" cy="415"/>
            </a:xfrm>
            <a:prstGeom prst="downArrow">
              <a:avLst>
                <a:gd name="adj1" fmla="val 50000"/>
                <a:gd name="adj2" fmla="val 80426"/>
              </a:avLst>
            </a:prstGeom>
            <a:solidFill>
              <a:srgbClr val="33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107" name="Text Box 6"/>
            <p:cNvSpPr txBox="1">
              <a:spLocks noChangeArrowheads="1"/>
            </p:cNvSpPr>
            <p:nvPr/>
          </p:nvSpPr>
          <p:spPr bwMode="auto">
            <a:xfrm>
              <a:off x="2592" y="1434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>
                  <a:solidFill>
                    <a:schemeClr val="tx1"/>
                  </a:solidFill>
                  <a:latin typeface="Verdana" pitchFamily="34" charset="0"/>
                </a:rPr>
                <a:t>Rainfall</a:t>
              </a:r>
            </a:p>
          </p:txBody>
        </p:sp>
        <p:sp>
          <p:nvSpPr>
            <p:cNvPr id="108" name="AutoShape 7"/>
            <p:cNvSpPr>
              <a:spLocks noChangeArrowheads="1"/>
            </p:cNvSpPr>
            <p:nvPr/>
          </p:nvSpPr>
          <p:spPr bwMode="auto">
            <a:xfrm>
              <a:off x="3536" y="1296"/>
              <a:ext cx="130" cy="415"/>
            </a:xfrm>
            <a:prstGeom prst="upArrow">
              <a:avLst>
                <a:gd name="adj1" fmla="val 50000"/>
                <a:gd name="adj2" fmla="val 79808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3622" y="1421"/>
              <a:ext cx="8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 dirty="0">
                  <a:solidFill>
                    <a:schemeClr val="tx1"/>
                  </a:solidFill>
                  <a:latin typeface="Verdana" pitchFamily="34" charset="0"/>
                </a:rPr>
                <a:t>Evaporation</a:t>
              </a:r>
            </a:p>
          </p:txBody>
        </p:sp>
        <p:sp>
          <p:nvSpPr>
            <p:cNvPr id="110" name="AutoShape 9"/>
            <p:cNvSpPr>
              <a:spLocks noChangeArrowheads="1"/>
            </p:cNvSpPr>
            <p:nvPr/>
          </p:nvSpPr>
          <p:spPr bwMode="auto">
            <a:xfrm>
              <a:off x="3708" y="2291"/>
              <a:ext cx="428" cy="124"/>
            </a:xfrm>
            <a:prstGeom prst="rightArrow">
              <a:avLst>
                <a:gd name="adj1" fmla="val 50000"/>
                <a:gd name="adj2" fmla="val 86290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1" name="Text Box 10"/>
            <p:cNvSpPr txBox="1">
              <a:spLocks noChangeArrowheads="1"/>
            </p:cNvSpPr>
            <p:nvPr/>
          </p:nvSpPr>
          <p:spPr bwMode="auto">
            <a:xfrm>
              <a:off x="3757" y="2415"/>
              <a:ext cx="111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>
                  <a:solidFill>
                    <a:schemeClr val="tx1"/>
                  </a:solidFill>
                  <a:latin typeface="Verdana" pitchFamily="34" charset="0"/>
                </a:rPr>
                <a:t>River discharge</a:t>
              </a:r>
            </a:p>
          </p:txBody>
        </p:sp>
        <p:sp>
          <p:nvSpPr>
            <p:cNvPr id="112" name="Line 11"/>
            <p:cNvSpPr>
              <a:spLocks noChangeShapeType="1"/>
            </p:cNvSpPr>
            <p:nvPr/>
          </p:nvSpPr>
          <p:spPr bwMode="auto">
            <a:xfrm>
              <a:off x="3021" y="2663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3" name="Line 12"/>
            <p:cNvSpPr>
              <a:spLocks noChangeShapeType="1"/>
            </p:cNvSpPr>
            <p:nvPr/>
          </p:nvSpPr>
          <p:spPr bwMode="auto">
            <a:xfrm flipV="1">
              <a:off x="3579" y="2498"/>
              <a:ext cx="215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4" name="Line 13"/>
            <p:cNvSpPr>
              <a:spLocks noChangeShapeType="1"/>
            </p:cNvSpPr>
            <p:nvPr/>
          </p:nvSpPr>
          <p:spPr bwMode="auto">
            <a:xfrm>
              <a:off x="3021" y="2870"/>
              <a:ext cx="5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5" name="Line 14"/>
            <p:cNvSpPr>
              <a:spLocks noChangeShapeType="1"/>
            </p:cNvSpPr>
            <p:nvPr/>
          </p:nvSpPr>
          <p:spPr bwMode="auto">
            <a:xfrm flipV="1">
              <a:off x="3579" y="2705"/>
              <a:ext cx="215" cy="1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16" name="AutoShape 15"/>
            <p:cNvSpPr>
              <a:spLocks noChangeArrowheads="1"/>
            </p:cNvSpPr>
            <p:nvPr/>
          </p:nvSpPr>
          <p:spPr bwMode="auto">
            <a:xfrm>
              <a:off x="2849" y="2663"/>
              <a:ext cx="129" cy="207"/>
            </a:xfrm>
            <a:prstGeom prst="upArrow">
              <a:avLst>
                <a:gd name="adj1" fmla="val 50000"/>
                <a:gd name="adj2" fmla="val 40116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nl-NL"/>
            </a:p>
          </p:txBody>
        </p:sp>
        <p:sp>
          <p:nvSpPr>
            <p:cNvPr id="117" name="Text Box 16"/>
            <p:cNvSpPr txBox="1">
              <a:spLocks noChangeArrowheads="1"/>
            </p:cNvSpPr>
            <p:nvPr/>
          </p:nvSpPr>
          <p:spPr bwMode="auto">
            <a:xfrm>
              <a:off x="1776" y="2928"/>
              <a:ext cx="127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600" b="0">
                  <a:solidFill>
                    <a:schemeClr val="tx1"/>
                  </a:solidFill>
                  <a:latin typeface="Verdana" pitchFamily="34" charset="0"/>
                </a:rPr>
                <a:t>Storage dynamics</a:t>
              </a:r>
            </a:p>
          </p:txBody>
        </p:sp>
      </p:grpSp>
      <p:grpSp>
        <p:nvGrpSpPr>
          <p:cNvPr id="118" name="Group 17"/>
          <p:cNvGrpSpPr>
            <a:grpSpLocks/>
          </p:cNvGrpSpPr>
          <p:nvPr/>
        </p:nvGrpSpPr>
        <p:grpSpPr bwMode="auto">
          <a:xfrm rot="318472">
            <a:off x="457200" y="2401194"/>
            <a:ext cx="3657600" cy="2743200"/>
            <a:chOff x="336" y="1392"/>
            <a:chExt cx="2304" cy="1728"/>
          </a:xfrm>
        </p:grpSpPr>
        <p:grpSp>
          <p:nvGrpSpPr>
            <p:cNvPr id="119" name="Group 18"/>
            <p:cNvGrpSpPr>
              <a:grpSpLocks/>
            </p:cNvGrpSpPr>
            <p:nvPr/>
          </p:nvGrpSpPr>
          <p:grpSpPr bwMode="auto">
            <a:xfrm>
              <a:off x="336" y="1426"/>
              <a:ext cx="1868" cy="1197"/>
              <a:chOff x="1555" y="1888"/>
              <a:chExt cx="1868" cy="1197"/>
            </a:xfrm>
          </p:grpSpPr>
          <p:sp>
            <p:nvSpPr>
              <p:cNvPr id="122" name="Line 19"/>
              <p:cNvSpPr>
                <a:spLocks noChangeShapeType="1"/>
              </p:cNvSpPr>
              <p:nvPr/>
            </p:nvSpPr>
            <p:spPr bwMode="auto">
              <a:xfrm flipV="1">
                <a:off x="2023" y="2052"/>
                <a:ext cx="0" cy="25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23" name="Rectangle 20"/>
              <p:cNvSpPr>
                <a:spLocks noChangeArrowheads="1"/>
              </p:cNvSpPr>
              <p:nvPr/>
            </p:nvSpPr>
            <p:spPr bwMode="auto">
              <a:xfrm>
                <a:off x="1947" y="2394"/>
                <a:ext cx="243" cy="324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4" name="Rectangle 21"/>
              <p:cNvSpPr>
                <a:spLocks noChangeArrowheads="1"/>
              </p:cNvSpPr>
              <p:nvPr/>
            </p:nvSpPr>
            <p:spPr bwMode="auto">
              <a:xfrm>
                <a:off x="2193" y="2394"/>
                <a:ext cx="243" cy="324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5" name="Rectangle 22"/>
              <p:cNvSpPr>
                <a:spLocks noChangeArrowheads="1"/>
              </p:cNvSpPr>
              <p:nvPr/>
            </p:nvSpPr>
            <p:spPr bwMode="auto">
              <a:xfrm>
                <a:off x="1868" y="2486"/>
                <a:ext cx="243" cy="305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6" name="Rectangle 23"/>
              <p:cNvSpPr>
                <a:spLocks noChangeArrowheads="1"/>
              </p:cNvSpPr>
              <p:nvPr/>
            </p:nvSpPr>
            <p:spPr bwMode="auto">
              <a:xfrm>
                <a:off x="2114" y="2499"/>
                <a:ext cx="243" cy="292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7" name="Rectangle 24"/>
              <p:cNvSpPr>
                <a:spLocks noChangeArrowheads="1"/>
              </p:cNvSpPr>
              <p:nvPr/>
            </p:nvSpPr>
            <p:spPr bwMode="auto">
              <a:xfrm>
                <a:off x="2439" y="2405"/>
                <a:ext cx="243" cy="316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8" name="Rectangle 25"/>
              <p:cNvSpPr>
                <a:spLocks noChangeArrowheads="1"/>
              </p:cNvSpPr>
              <p:nvPr/>
            </p:nvSpPr>
            <p:spPr bwMode="auto">
              <a:xfrm>
                <a:off x="2685" y="2419"/>
                <a:ext cx="243" cy="302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29" name="Rectangle 26"/>
              <p:cNvSpPr>
                <a:spLocks noChangeArrowheads="1"/>
              </p:cNvSpPr>
              <p:nvPr/>
            </p:nvSpPr>
            <p:spPr bwMode="auto">
              <a:xfrm>
                <a:off x="2360" y="2530"/>
                <a:ext cx="244" cy="263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0" name="Rectangle 27"/>
              <p:cNvSpPr>
                <a:spLocks noChangeArrowheads="1"/>
              </p:cNvSpPr>
              <p:nvPr/>
            </p:nvSpPr>
            <p:spPr bwMode="auto">
              <a:xfrm>
                <a:off x="2606" y="2508"/>
                <a:ext cx="243" cy="285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1" name="Rectangle 28"/>
              <p:cNvSpPr>
                <a:spLocks noChangeArrowheads="1"/>
              </p:cNvSpPr>
              <p:nvPr/>
            </p:nvSpPr>
            <p:spPr bwMode="auto">
              <a:xfrm>
                <a:off x="2934" y="2424"/>
                <a:ext cx="243" cy="303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2" name="Rectangle 29"/>
              <p:cNvSpPr>
                <a:spLocks noChangeArrowheads="1"/>
              </p:cNvSpPr>
              <p:nvPr/>
            </p:nvSpPr>
            <p:spPr bwMode="auto">
              <a:xfrm>
                <a:off x="3180" y="2388"/>
                <a:ext cx="243" cy="314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3" name="Rectangle 30"/>
              <p:cNvSpPr>
                <a:spLocks noChangeArrowheads="1"/>
              </p:cNvSpPr>
              <p:nvPr/>
            </p:nvSpPr>
            <p:spPr bwMode="auto">
              <a:xfrm>
                <a:off x="2855" y="2499"/>
                <a:ext cx="244" cy="300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4" name="Rectangle 31"/>
              <p:cNvSpPr>
                <a:spLocks noChangeArrowheads="1"/>
              </p:cNvSpPr>
              <p:nvPr/>
            </p:nvSpPr>
            <p:spPr bwMode="auto">
              <a:xfrm>
                <a:off x="3101" y="2483"/>
                <a:ext cx="244" cy="308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5" name="Rectangle 32"/>
              <p:cNvSpPr>
                <a:spLocks noChangeArrowheads="1"/>
              </p:cNvSpPr>
              <p:nvPr/>
            </p:nvSpPr>
            <p:spPr bwMode="auto">
              <a:xfrm>
                <a:off x="1792" y="2566"/>
                <a:ext cx="243" cy="300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6" name="Rectangle 33"/>
              <p:cNvSpPr>
                <a:spLocks noChangeArrowheads="1"/>
              </p:cNvSpPr>
              <p:nvPr/>
            </p:nvSpPr>
            <p:spPr bwMode="auto">
              <a:xfrm>
                <a:off x="2038" y="2580"/>
                <a:ext cx="243" cy="286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7" name="Rectangle 34"/>
              <p:cNvSpPr>
                <a:spLocks noChangeArrowheads="1"/>
              </p:cNvSpPr>
              <p:nvPr/>
            </p:nvSpPr>
            <p:spPr bwMode="auto">
              <a:xfrm>
                <a:off x="1713" y="2652"/>
                <a:ext cx="243" cy="286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8" name="Rectangle 35"/>
              <p:cNvSpPr>
                <a:spLocks noChangeArrowheads="1"/>
              </p:cNvSpPr>
              <p:nvPr/>
            </p:nvSpPr>
            <p:spPr bwMode="auto">
              <a:xfrm>
                <a:off x="1959" y="2669"/>
                <a:ext cx="243" cy="269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39" name="Rectangle 36"/>
              <p:cNvSpPr>
                <a:spLocks noChangeArrowheads="1"/>
              </p:cNvSpPr>
              <p:nvPr/>
            </p:nvSpPr>
            <p:spPr bwMode="auto">
              <a:xfrm>
                <a:off x="2284" y="2602"/>
                <a:ext cx="243" cy="266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0" name="Rectangle 37"/>
              <p:cNvSpPr>
                <a:spLocks noChangeArrowheads="1"/>
              </p:cNvSpPr>
              <p:nvPr/>
            </p:nvSpPr>
            <p:spPr bwMode="auto">
              <a:xfrm>
                <a:off x="2530" y="2622"/>
                <a:ext cx="243" cy="246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1" name="Rectangle 38"/>
              <p:cNvSpPr>
                <a:spLocks noChangeArrowheads="1"/>
              </p:cNvSpPr>
              <p:nvPr/>
            </p:nvSpPr>
            <p:spPr bwMode="auto">
              <a:xfrm>
                <a:off x="2205" y="2677"/>
                <a:ext cx="243" cy="264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2" name="Rectangle 39"/>
              <p:cNvSpPr>
                <a:spLocks noChangeArrowheads="1"/>
              </p:cNvSpPr>
              <p:nvPr/>
            </p:nvSpPr>
            <p:spPr bwMode="auto">
              <a:xfrm>
                <a:off x="2451" y="2691"/>
                <a:ext cx="243" cy="250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3" name="Rectangle 40"/>
              <p:cNvSpPr>
                <a:spLocks noChangeArrowheads="1"/>
              </p:cNvSpPr>
              <p:nvPr/>
            </p:nvSpPr>
            <p:spPr bwMode="auto">
              <a:xfrm>
                <a:off x="1634" y="2738"/>
                <a:ext cx="243" cy="272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4" name="Rectangle 41"/>
              <p:cNvSpPr>
                <a:spLocks noChangeArrowheads="1"/>
              </p:cNvSpPr>
              <p:nvPr/>
            </p:nvSpPr>
            <p:spPr bwMode="auto">
              <a:xfrm>
                <a:off x="1880" y="2752"/>
                <a:ext cx="243" cy="258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5" name="Rectangle 42"/>
              <p:cNvSpPr>
                <a:spLocks noChangeArrowheads="1"/>
              </p:cNvSpPr>
              <p:nvPr/>
            </p:nvSpPr>
            <p:spPr bwMode="auto">
              <a:xfrm>
                <a:off x="1555" y="2824"/>
                <a:ext cx="243" cy="258"/>
              </a:xfrm>
              <a:prstGeom prst="rect">
                <a:avLst/>
              </a:prstGeom>
              <a:solidFill>
                <a:srgbClr val="99CC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FF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6" name="Rectangle 43"/>
              <p:cNvSpPr>
                <a:spLocks noChangeArrowheads="1"/>
              </p:cNvSpPr>
              <p:nvPr/>
            </p:nvSpPr>
            <p:spPr bwMode="auto">
              <a:xfrm>
                <a:off x="1801" y="2843"/>
                <a:ext cx="243" cy="239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7" name="Rectangle 44"/>
              <p:cNvSpPr>
                <a:spLocks noChangeArrowheads="1"/>
              </p:cNvSpPr>
              <p:nvPr/>
            </p:nvSpPr>
            <p:spPr bwMode="auto">
              <a:xfrm>
                <a:off x="2129" y="2766"/>
                <a:ext cx="243" cy="247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8" name="Rectangle 45"/>
              <p:cNvSpPr>
                <a:spLocks noChangeArrowheads="1"/>
              </p:cNvSpPr>
              <p:nvPr/>
            </p:nvSpPr>
            <p:spPr bwMode="auto">
              <a:xfrm>
                <a:off x="2375" y="2774"/>
                <a:ext cx="243" cy="239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49" name="Rectangle 46"/>
              <p:cNvSpPr>
                <a:spLocks noChangeArrowheads="1"/>
              </p:cNvSpPr>
              <p:nvPr/>
            </p:nvSpPr>
            <p:spPr bwMode="auto">
              <a:xfrm>
                <a:off x="2050" y="2847"/>
                <a:ext cx="243" cy="238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0" name="Rectangle 47"/>
              <p:cNvSpPr>
                <a:spLocks noChangeArrowheads="1"/>
              </p:cNvSpPr>
              <p:nvPr/>
            </p:nvSpPr>
            <p:spPr bwMode="auto">
              <a:xfrm>
                <a:off x="2296" y="2857"/>
                <a:ext cx="244" cy="228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>
                <a:off x="2780" y="2596"/>
                <a:ext cx="242" cy="275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2" name="Rectangle 49"/>
              <p:cNvSpPr>
                <a:spLocks noChangeArrowheads="1"/>
              </p:cNvSpPr>
              <p:nvPr/>
            </p:nvSpPr>
            <p:spPr bwMode="auto">
              <a:xfrm>
                <a:off x="3026" y="2608"/>
                <a:ext cx="243" cy="263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3" name="Rectangle 50"/>
              <p:cNvSpPr>
                <a:spLocks noChangeArrowheads="1"/>
              </p:cNvSpPr>
              <p:nvPr/>
            </p:nvSpPr>
            <p:spPr bwMode="auto">
              <a:xfrm>
                <a:off x="2700" y="2705"/>
                <a:ext cx="243" cy="238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4" name="Rectangle 51"/>
              <p:cNvSpPr>
                <a:spLocks noChangeArrowheads="1"/>
              </p:cNvSpPr>
              <p:nvPr/>
            </p:nvSpPr>
            <p:spPr bwMode="auto">
              <a:xfrm>
                <a:off x="2946" y="2710"/>
                <a:ext cx="243" cy="233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5" name="Rectangle 52"/>
              <p:cNvSpPr>
                <a:spLocks noChangeArrowheads="1"/>
              </p:cNvSpPr>
              <p:nvPr/>
            </p:nvSpPr>
            <p:spPr bwMode="auto">
              <a:xfrm>
                <a:off x="2621" y="2783"/>
                <a:ext cx="243" cy="230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6" name="Rectangle 53"/>
              <p:cNvSpPr>
                <a:spLocks noChangeArrowheads="1"/>
              </p:cNvSpPr>
              <p:nvPr/>
            </p:nvSpPr>
            <p:spPr bwMode="auto">
              <a:xfrm>
                <a:off x="2867" y="2774"/>
                <a:ext cx="244" cy="225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7" name="Rectangle 54"/>
              <p:cNvSpPr>
                <a:spLocks noChangeArrowheads="1"/>
              </p:cNvSpPr>
              <p:nvPr/>
            </p:nvSpPr>
            <p:spPr bwMode="auto">
              <a:xfrm>
                <a:off x="2542" y="2863"/>
                <a:ext cx="244" cy="222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8" name="Rectangle 55"/>
              <p:cNvSpPr>
                <a:spLocks noChangeArrowheads="1"/>
              </p:cNvSpPr>
              <p:nvPr/>
            </p:nvSpPr>
            <p:spPr bwMode="auto">
              <a:xfrm>
                <a:off x="2788" y="2879"/>
                <a:ext cx="243" cy="206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3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59" name="Rectangle 56"/>
              <p:cNvSpPr>
                <a:spLocks noChangeArrowheads="1"/>
              </p:cNvSpPr>
              <p:nvPr/>
            </p:nvSpPr>
            <p:spPr bwMode="auto">
              <a:xfrm>
                <a:off x="1947" y="1888"/>
                <a:ext cx="243" cy="240"/>
              </a:xfrm>
              <a:prstGeom prst="rect">
                <a:avLst/>
              </a:prstGeom>
              <a:solidFill>
                <a:srgbClr val="CCFFCC"/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CCFFCC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0" name="AutoShape 57"/>
              <p:cNvSpPr>
                <a:spLocks noChangeArrowheads="1"/>
              </p:cNvSpPr>
              <p:nvPr/>
            </p:nvSpPr>
            <p:spPr bwMode="auto">
              <a:xfrm>
                <a:off x="3052" y="2798"/>
                <a:ext cx="317" cy="137"/>
              </a:xfrm>
              <a:prstGeom prst="rightArrow">
                <a:avLst>
                  <a:gd name="adj1" fmla="val 50000"/>
                  <a:gd name="adj2" fmla="val 57847"/>
                </a:avLst>
              </a:prstGeom>
              <a:solidFill>
                <a:srgbClr val="00CCFF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499995" lon="0" rev="0"/>
                </a:camera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00CCFF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1" name="AutoShape 58"/>
              <p:cNvSpPr>
                <a:spLocks noChangeArrowheads="1"/>
              </p:cNvSpPr>
              <p:nvPr/>
            </p:nvSpPr>
            <p:spPr bwMode="auto">
              <a:xfrm>
                <a:off x="2047" y="2282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2" name="AutoShape 59"/>
              <p:cNvSpPr>
                <a:spLocks noChangeArrowheads="1"/>
              </p:cNvSpPr>
              <p:nvPr/>
            </p:nvSpPr>
            <p:spPr bwMode="auto">
              <a:xfrm>
                <a:off x="2874" y="2798"/>
                <a:ext cx="145" cy="65"/>
              </a:xfrm>
              <a:prstGeom prst="rightArrow">
                <a:avLst>
                  <a:gd name="adj1" fmla="val 33046"/>
                  <a:gd name="adj2" fmla="val 65064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3" name="AutoShape 60"/>
              <p:cNvSpPr>
                <a:spLocks noChangeArrowheads="1"/>
              </p:cNvSpPr>
              <p:nvPr/>
            </p:nvSpPr>
            <p:spPr bwMode="auto">
              <a:xfrm>
                <a:off x="2694" y="2701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4" name="AutoShape 61"/>
              <p:cNvSpPr>
                <a:spLocks noChangeArrowheads="1"/>
              </p:cNvSpPr>
              <p:nvPr/>
            </p:nvSpPr>
            <p:spPr bwMode="auto">
              <a:xfrm>
                <a:off x="2217" y="2396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5" name="AutoShape 62"/>
              <p:cNvSpPr>
                <a:spLocks noChangeArrowheads="1"/>
              </p:cNvSpPr>
              <p:nvPr/>
            </p:nvSpPr>
            <p:spPr bwMode="auto">
              <a:xfrm>
                <a:off x="2063" y="2593"/>
                <a:ext cx="145" cy="64"/>
              </a:xfrm>
              <a:prstGeom prst="rightArrow">
                <a:avLst>
                  <a:gd name="adj1" fmla="val 33046"/>
                  <a:gd name="adj2" fmla="val 66081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6" name="AutoShape 63"/>
              <p:cNvSpPr>
                <a:spLocks noChangeArrowheads="1"/>
              </p:cNvSpPr>
              <p:nvPr/>
            </p:nvSpPr>
            <p:spPr bwMode="auto">
              <a:xfrm>
                <a:off x="2643" y="2779"/>
                <a:ext cx="145" cy="64"/>
              </a:xfrm>
              <a:prstGeom prst="rightArrow">
                <a:avLst>
                  <a:gd name="adj1" fmla="val 33046"/>
                  <a:gd name="adj2" fmla="val 66081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7" name="AutoShape 64"/>
              <p:cNvSpPr>
                <a:spLocks noChangeArrowheads="1"/>
              </p:cNvSpPr>
              <p:nvPr/>
            </p:nvSpPr>
            <p:spPr bwMode="auto">
              <a:xfrm>
                <a:off x="2375" y="2782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8" name="AutoShape 65"/>
              <p:cNvSpPr>
                <a:spLocks noChangeArrowheads="1"/>
              </p:cNvSpPr>
              <p:nvPr/>
            </p:nvSpPr>
            <p:spPr bwMode="auto">
              <a:xfrm>
                <a:off x="2145" y="2771"/>
                <a:ext cx="145" cy="64"/>
              </a:xfrm>
              <a:prstGeom prst="rightArrow">
                <a:avLst>
                  <a:gd name="adj1" fmla="val 33046"/>
                  <a:gd name="adj2" fmla="val 66081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69" name="AutoShape 66"/>
              <p:cNvSpPr>
                <a:spLocks noChangeArrowheads="1"/>
              </p:cNvSpPr>
              <p:nvPr/>
            </p:nvSpPr>
            <p:spPr bwMode="auto">
              <a:xfrm rot="-10725360">
                <a:off x="3259" y="2312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0" name="AutoShape 67"/>
              <p:cNvSpPr>
                <a:spLocks noChangeArrowheads="1"/>
              </p:cNvSpPr>
              <p:nvPr/>
            </p:nvSpPr>
            <p:spPr bwMode="auto">
              <a:xfrm rot="5335890">
                <a:off x="2536" y="2308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1" name="AutoShape 68"/>
              <p:cNvSpPr>
                <a:spLocks noChangeArrowheads="1"/>
              </p:cNvSpPr>
              <p:nvPr/>
            </p:nvSpPr>
            <p:spPr bwMode="auto">
              <a:xfrm rot="5335890">
                <a:off x="3202" y="2409"/>
                <a:ext cx="134" cy="71"/>
              </a:xfrm>
              <a:prstGeom prst="rightArrow">
                <a:avLst>
                  <a:gd name="adj1" fmla="val 33046"/>
                  <a:gd name="adj2" fmla="val 5504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2" name="AutoShape 69"/>
              <p:cNvSpPr>
                <a:spLocks noChangeArrowheads="1"/>
              </p:cNvSpPr>
              <p:nvPr/>
            </p:nvSpPr>
            <p:spPr bwMode="auto">
              <a:xfrm rot="5335890">
                <a:off x="3111" y="2535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3" name="AutoShape 70"/>
              <p:cNvSpPr>
                <a:spLocks noChangeArrowheads="1"/>
              </p:cNvSpPr>
              <p:nvPr/>
            </p:nvSpPr>
            <p:spPr bwMode="auto">
              <a:xfrm rot="5335890">
                <a:off x="2883" y="2518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4" name="AutoShape 71"/>
              <p:cNvSpPr>
                <a:spLocks noChangeArrowheads="1"/>
              </p:cNvSpPr>
              <p:nvPr/>
            </p:nvSpPr>
            <p:spPr bwMode="auto">
              <a:xfrm rot="5335890">
                <a:off x="2799" y="2625"/>
                <a:ext cx="133" cy="56"/>
              </a:xfrm>
              <a:prstGeom prst="rightArrow">
                <a:avLst>
                  <a:gd name="adj1" fmla="val 33046"/>
                  <a:gd name="adj2" fmla="val 69271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5" name="AutoShape 72"/>
              <p:cNvSpPr>
                <a:spLocks noChangeArrowheads="1"/>
              </p:cNvSpPr>
              <p:nvPr/>
            </p:nvSpPr>
            <p:spPr bwMode="auto">
              <a:xfrm rot="5335890">
                <a:off x="2651" y="2507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6" name="AutoShape 73"/>
              <p:cNvSpPr>
                <a:spLocks noChangeArrowheads="1"/>
              </p:cNvSpPr>
              <p:nvPr/>
            </p:nvSpPr>
            <p:spPr bwMode="auto">
              <a:xfrm rot="-10725360">
                <a:off x="2691" y="2416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7" name="AutoShape 74"/>
              <p:cNvSpPr>
                <a:spLocks noChangeArrowheads="1"/>
              </p:cNvSpPr>
              <p:nvPr/>
            </p:nvSpPr>
            <p:spPr bwMode="auto">
              <a:xfrm rot="5335890">
                <a:off x="2464" y="2407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8" name="AutoShape 75"/>
              <p:cNvSpPr>
                <a:spLocks noChangeArrowheads="1"/>
              </p:cNvSpPr>
              <p:nvPr/>
            </p:nvSpPr>
            <p:spPr bwMode="auto">
              <a:xfrm rot="5335890">
                <a:off x="2293" y="2293"/>
                <a:ext cx="134" cy="71"/>
              </a:xfrm>
              <a:prstGeom prst="rightArrow">
                <a:avLst>
                  <a:gd name="adj1" fmla="val 33046"/>
                  <a:gd name="adj2" fmla="val 5504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79" name="AutoShape 76"/>
              <p:cNvSpPr>
                <a:spLocks noChangeArrowheads="1"/>
              </p:cNvSpPr>
              <p:nvPr/>
            </p:nvSpPr>
            <p:spPr bwMode="auto">
              <a:xfrm rot="5335890">
                <a:off x="3038" y="2327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0" name="AutoShape 77"/>
              <p:cNvSpPr>
                <a:spLocks noChangeArrowheads="1"/>
              </p:cNvSpPr>
              <p:nvPr/>
            </p:nvSpPr>
            <p:spPr bwMode="auto">
              <a:xfrm rot="5335890">
                <a:off x="2956" y="2417"/>
                <a:ext cx="134" cy="71"/>
              </a:xfrm>
              <a:prstGeom prst="rightArrow">
                <a:avLst>
                  <a:gd name="adj1" fmla="val 33046"/>
                  <a:gd name="adj2" fmla="val 5504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1" name="AutoShape 78"/>
              <p:cNvSpPr>
                <a:spLocks noChangeArrowheads="1"/>
              </p:cNvSpPr>
              <p:nvPr/>
            </p:nvSpPr>
            <p:spPr bwMode="auto">
              <a:xfrm>
                <a:off x="2788" y="2316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2" name="AutoShape 79"/>
              <p:cNvSpPr>
                <a:spLocks noChangeArrowheads="1"/>
              </p:cNvSpPr>
              <p:nvPr/>
            </p:nvSpPr>
            <p:spPr bwMode="auto">
              <a:xfrm rot="-10725360">
                <a:off x="3050" y="2602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3" name="AutoShape 80"/>
              <p:cNvSpPr>
                <a:spLocks noChangeArrowheads="1"/>
              </p:cNvSpPr>
              <p:nvPr/>
            </p:nvSpPr>
            <p:spPr bwMode="auto">
              <a:xfrm rot="5335890">
                <a:off x="2971" y="2701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rot="10800000"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4" name="AutoShape 81"/>
              <p:cNvSpPr>
                <a:spLocks noChangeArrowheads="1"/>
              </p:cNvSpPr>
              <p:nvPr/>
            </p:nvSpPr>
            <p:spPr bwMode="auto">
              <a:xfrm rot="-5544743">
                <a:off x="2211" y="2685"/>
                <a:ext cx="133" cy="70"/>
              </a:xfrm>
              <a:prstGeom prst="rightArrow">
                <a:avLst>
                  <a:gd name="adj1" fmla="val 33046"/>
                  <a:gd name="adj2" fmla="val 5541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5" name="AutoShape 82"/>
              <p:cNvSpPr>
                <a:spLocks noChangeArrowheads="1"/>
              </p:cNvSpPr>
              <p:nvPr/>
            </p:nvSpPr>
            <p:spPr bwMode="auto">
              <a:xfrm rot="-5544743">
                <a:off x="2479" y="2684"/>
                <a:ext cx="133" cy="71"/>
              </a:xfrm>
              <a:prstGeom prst="rightArrow">
                <a:avLst>
                  <a:gd name="adj1" fmla="val 33046"/>
                  <a:gd name="adj2" fmla="val 546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6" name="AutoShape 83"/>
              <p:cNvSpPr>
                <a:spLocks noChangeArrowheads="1"/>
              </p:cNvSpPr>
              <p:nvPr/>
            </p:nvSpPr>
            <p:spPr bwMode="auto">
              <a:xfrm rot="-5544743">
                <a:off x="1749" y="2624"/>
                <a:ext cx="134" cy="70"/>
              </a:xfrm>
              <a:prstGeom prst="rightArrow">
                <a:avLst>
                  <a:gd name="adj1" fmla="val 33046"/>
                  <a:gd name="adj2" fmla="val 5583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7" name="AutoShape 84"/>
              <p:cNvSpPr>
                <a:spLocks noChangeArrowheads="1"/>
              </p:cNvSpPr>
              <p:nvPr/>
            </p:nvSpPr>
            <p:spPr bwMode="auto">
              <a:xfrm>
                <a:off x="1634" y="2748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8" name="AutoShape 85"/>
              <p:cNvSpPr>
                <a:spLocks noChangeArrowheads="1"/>
              </p:cNvSpPr>
              <p:nvPr/>
            </p:nvSpPr>
            <p:spPr bwMode="auto">
              <a:xfrm rot="-5544743">
                <a:off x="1877" y="2763"/>
                <a:ext cx="133" cy="70"/>
              </a:xfrm>
              <a:prstGeom prst="rightArrow">
                <a:avLst>
                  <a:gd name="adj1" fmla="val 33046"/>
                  <a:gd name="adj2" fmla="val 5541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89" name="AutoShape 86"/>
              <p:cNvSpPr>
                <a:spLocks noChangeArrowheads="1"/>
              </p:cNvSpPr>
              <p:nvPr/>
            </p:nvSpPr>
            <p:spPr bwMode="auto">
              <a:xfrm rot="-5544743">
                <a:off x="1971" y="2671"/>
                <a:ext cx="133" cy="70"/>
              </a:xfrm>
              <a:prstGeom prst="rightArrow">
                <a:avLst>
                  <a:gd name="adj1" fmla="val 33046"/>
                  <a:gd name="adj2" fmla="val 5541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0" name="AutoShape 87"/>
              <p:cNvSpPr>
                <a:spLocks noChangeArrowheads="1"/>
              </p:cNvSpPr>
              <p:nvPr/>
            </p:nvSpPr>
            <p:spPr bwMode="auto">
              <a:xfrm rot="-5544743">
                <a:off x="1829" y="2543"/>
                <a:ext cx="134" cy="71"/>
              </a:xfrm>
              <a:prstGeom prst="rightArrow">
                <a:avLst>
                  <a:gd name="adj1" fmla="val 33046"/>
                  <a:gd name="adj2" fmla="val 55047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 vert="eaVert"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1" name="AutoShape 88"/>
              <p:cNvSpPr>
                <a:spLocks noChangeArrowheads="1"/>
              </p:cNvSpPr>
              <p:nvPr/>
            </p:nvSpPr>
            <p:spPr bwMode="auto">
              <a:xfrm>
                <a:off x="1980" y="2398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2" name="AutoShape 89"/>
              <p:cNvSpPr>
                <a:spLocks noChangeArrowheads="1"/>
              </p:cNvSpPr>
              <p:nvPr/>
            </p:nvSpPr>
            <p:spPr bwMode="auto">
              <a:xfrm>
                <a:off x="1896" y="2490"/>
                <a:ext cx="145" cy="65"/>
              </a:xfrm>
              <a:prstGeom prst="rightArrow">
                <a:avLst>
                  <a:gd name="adj1" fmla="val 33046"/>
                  <a:gd name="adj2" fmla="val 65064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3" name="AutoShape 90"/>
              <p:cNvSpPr>
                <a:spLocks noChangeArrowheads="1"/>
              </p:cNvSpPr>
              <p:nvPr/>
            </p:nvSpPr>
            <p:spPr bwMode="auto">
              <a:xfrm>
                <a:off x="2135" y="2496"/>
                <a:ext cx="146" cy="64"/>
              </a:xfrm>
              <a:prstGeom prst="rightArrow">
                <a:avLst>
                  <a:gd name="adj1" fmla="val 33046"/>
                  <a:gd name="adj2" fmla="val 665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4" name="AutoShape 91"/>
              <p:cNvSpPr>
                <a:spLocks noChangeArrowheads="1"/>
              </p:cNvSpPr>
              <p:nvPr/>
            </p:nvSpPr>
            <p:spPr bwMode="auto">
              <a:xfrm>
                <a:off x="2305" y="2596"/>
                <a:ext cx="146" cy="64"/>
              </a:xfrm>
              <a:prstGeom prst="rightArrow">
                <a:avLst>
                  <a:gd name="adj1" fmla="val 33046"/>
                  <a:gd name="adj2" fmla="val 665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5" name="AutoShape 92"/>
              <p:cNvSpPr>
                <a:spLocks noChangeArrowheads="1"/>
              </p:cNvSpPr>
              <p:nvPr/>
            </p:nvSpPr>
            <p:spPr bwMode="auto">
              <a:xfrm>
                <a:off x="2560" y="2588"/>
                <a:ext cx="146" cy="65"/>
              </a:xfrm>
              <a:prstGeom prst="rightArrow">
                <a:avLst>
                  <a:gd name="adj1" fmla="val 33046"/>
                  <a:gd name="adj2" fmla="val 65513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6" name="AutoShape 93"/>
              <p:cNvSpPr>
                <a:spLocks noChangeArrowheads="1"/>
              </p:cNvSpPr>
              <p:nvPr/>
            </p:nvSpPr>
            <p:spPr bwMode="auto">
              <a:xfrm>
                <a:off x="2414" y="2479"/>
                <a:ext cx="146" cy="64"/>
              </a:xfrm>
              <a:prstGeom prst="rightArrow">
                <a:avLst>
                  <a:gd name="adj1" fmla="val 33046"/>
                  <a:gd name="adj2" fmla="val 66536"/>
                </a:avLst>
              </a:prstGeom>
              <a:solidFill>
                <a:srgbClr val="000000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6199995" lon="0" rev="0"/>
                </a:camera>
                <a:lightRig rig="legacyFlat3" dir="b"/>
              </a:scene3d>
              <a:sp3d prstMaterial="legacyMatte">
                <a:bevelT w="13500" h="13500" prst="angle"/>
                <a:bevelB w="13500" h="13500" prst="angle"/>
                <a:extrusionClr>
                  <a:srgbClr val="000000"/>
                </a:extrusionClr>
              </a:sp3d>
            </p:spPr>
            <p:txBody>
              <a:bodyPr>
                <a:flatTx/>
              </a:bodyPr>
              <a:lstStyle/>
              <a:p>
                <a:endParaRPr lang="nl-NL"/>
              </a:p>
            </p:txBody>
          </p:sp>
          <p:sp>
            <p:nvSpPr>
              <p:cNvPr id="197" name="Line 94"/>
              <p:cNvSpPr>
                <a:spLocks noChangeShapeType="1"/>
              </p:cNvSpPr>
              <p:nvPr/>
            </p:nvSpPr>
            <p:spPr bwMode="auto">
              <a:xfrm flipV="1">
                <a:off x="2184" y="2124"/>
                <a:ext cx="0" cy="2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8" name="Line 95"/>
              <p:cNvSpPr>
                <a:spLocks noChangeShapeType="1"/>
              </p:cNvSpPr>
              <p:nvPr/>
            </p:nvSpPr>
            <p:spPr bwMode="auto">
              <a:xfrm flipV="1">
                <a:off x="1944" y="2119"/>
                <a:ext cx="0" cy="2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  <p:sp>
            <p:nvSpPr>
              <p:cNvPr id="199" name="Line 96"/>
              <p:cNvSpPr>
                <a:spLocks noChangeShapeType="1"/>
              </p:cNvSpPr>
              <p:nvPr/>
            </p:nvSpPr>
            <p:spPr bwMode="auto">
              <a:xfrm flipV="1">
                <a:off x="2263" y="2061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20" name="Text Box 97"/>
            <p:cNvSpPr txBox="1">
              <a:spLocks noChangeArrowheads="1"/>
            </p:cNvSpPr>
            <p:nvPr/>
          </p:nvSpPr>
          <p:spPr bwMode="auto">
            <a:xfrm>
              <a:off x="655" y="1392"/>
              <a:ext cx="385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sz="800" b="0">
                  <a:solidFill>
                    <a:schemeClr val="tx1"/>
                  </a:solidFill>
                  <a:latin typeface="Arial" pitchFamily="34" charset="0"/>
                </a:rPr>
                <a:t>grid </a:t>
              </a:r>
            </a:p>
            <a:p>
              <a:pPr algn="ctr" eaLnBrk="1" hangingPunct="1"/>
              <a:r>
                <a:rPr lang="en-US" sz="800" b="0">
                  <a:solidFill>
                    <a:schemeClr val="tx1"/>
                  </a:solidFill>
                  <a:latin typeface="Arial" pitchFamily="34" charset="0"/>
                </a:rPr>
                <a:t>cell</a:t>
              </a:r>
              <a:endParaRPr lang="en-GB" sz="1800" b="0">
                <a:solidFill>
                  <a:schemeClr val="tx1"/>
                </a:solidFill>
                <a:latin typeface="Arial" pitchFamily="34" charset="0"/>
              </a:endParaRPr>
            </a:p>
          </p:txBody>
        </p:sp>
        <p:sp>
          <p:nvSpPr>
            <p:cNvPr id="121" name="Text Box 98"/>
            <p:cNvSpPr txBox="1">
              <a:spLocks noChangeArrowheads="1"/>
            </p:cNvSpPr>
            <p:nvPr/>
          </p:nvSpPr>
          <p:spPr bwMode="auto">
            <a:xfrm>
              <a:off x="1392" y="2640"/>
              <a:ext cx="124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sz="1600" b="0" dirty="0">
                  <a:solidFill>
                    <a:schemeClr val="tx1"/>
                  </a:solidFill>
                  <a:latin typeface="Arial" pitchFamily="34" charset="0"/>
                </a:rPr>
                <a:t>Runoff (according to flow direction)</a:t>
              </a:r>
              <a:endParaRPr lang="en-GB" sz="1600" b="0" dirty="0">
                <a:solidFill>
                  <a:schemeClr val="tx1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77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are distributed models?</a:t>
            </a:r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Routing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52354" y="1516063"/>
            <a:ext cx="6251944" cy="447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49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925513" y="1828799"/>
                <a:ext cx="7463575" cy="3689499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dirty="0"/>
                  <a:t>Runoff moves horizontally over the drainage network</a:t>
                </a: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dirty="0"/>
                  <a:t>Transport in a cell without storage consideration is: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 eaLnBrk="1" hangingPunct="1">
                  <a:buNone/>
                </a:pPr>
                <a:endParaRPr lang="en-US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eaLnBrk="1" hangingPunct="1">
                  <a:buNone/>
                </a:pPr>
                <a:endParaRPr lang="en-US" dirty="0"/>
              </a:p>
              <a:p>
                <a:pPr eaLnBrk="1" hangingPunct="1">
                  <a:buFont typeface="Times" pitchFamily="18" charset="0"/>
                  <a:buNone/>
                </a:pPr>
                <a:r>
                  <a:rPr lang="en-US" dirty="0"/>
                  <a:t>	where</a:t>
                </a:r>
              </a:p>
              <a:p>
                <a:pPr eaLnBrk="1" hangingPunct="1">
                  <a:buFont typeface="Times" pitchFamily="18" charset="0"/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n </a:t>
                </a:r>
                <a:r>
                  <a:rPr lang="en-US" dirty="0"/>
                  <a:t>:</a:t>
                </a:r>
                <a:r>
                  <a:rPr lang="en-US" i="1" dirty="0"/>
                  <a:t>		</a:t>
                </a:r>
                <a:r>
                  <a:rPr lang="en-US" dirty="0"/>
                  <a:t>location of upstream cell</a:t>
                </a:r>
              </a:p>
              <a:p>
                <a:pPr eaLnBrk="1" hangingPunct="1">
                  <a:buFont typeface="Times" pitchFamily="18" charset="0"/>
                  <a:buNone/>
                </a:pPr>
                <a:r>
                  <a:rPr lang="en-US" dirty="0"/>
                  <a:t>	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:</a:t>
                </a:r>
                <a:r>
                  <a:rPr lang="en-US" i="1" dirty="0"/>
                  <a:t>		</a:t>
                </a:r>
                <a:r>
                  <a:rPr lang="en-US" dirty="0"/>
                  <a:t>location cell under computation</a:t>
                </a:r>
              </a:p>
              <a:p>
                <a:pPr eaLnBrk="1" hangingPunct="1">
                  <a:buFont typeface="Times" pitchFamily="18" charset="0"/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n</a:t>
                </a:r>
                <a:r>
                  <a:rPr lang="en-US" dirty="0"/>
                  <a:t> = 0:		the location of a water divide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513" y="1828799"/>
                <a:ext cx="7463575" cy="3689499"/>
              </a:xfrm>
              <a:blipFill rotWithShape="1">
                <a:blip r:embed="rId2"/>
                <a:stretch>
                  <a:fillRect l="-2124" b="-9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are distributed models?</a:t>
            </a:r>
          </a:p>
        </p:txBody>
      </p:sp>
      <p:sp>
        <p:nvSpPr>
          <p:cNvPr id="7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147816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distributed models?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Taking into account that there is channel storage</a:t>
            </a:r>
          </a:p>
          <a:p>
            <a:pPr lvl="1" eaLnBrk="1" hangingPunct="1"/>
            <a:r>
              <a:rPr lang="en-US" dirty="0"/>
              <a:t>Kinematic wave approximations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  <a:endParaRPr lang="nl-NL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673" y="2860602"/>
            <a:ext cx="15573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673" y="3775002"/>
            <a:ext cx="18859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04"/>
          <a:stretch>
            <a:fillRect/>
          </a:stretch>
        </p:blipFill>
        <p:spPr bwMode="auto">
          <a:xfrm>
            <a:off x="1279673" y="4765602"/>
            <a:ext cx="144780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573"/>
          <a:stretch>
            <a:fillRect/>
          </a:stretch>
        </p:blipFill>
        <p:spPr bwMode="auto">
          <a:xfrm>
            <a:off x="2584598" y="4760839"/>
            <a:ext cx="8001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073564" y="2860602"/>
            <a:ext cx="3985915" cy="2094170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564" y="2860602"/>
            <a:ext cx="3888927" cy="20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3094074" y="2062716"/>
            <a:ext cx="1524000" cy="1127051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716079" y="2849526"/>
            <a:ext cx="1524000" cy="113059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18074" y="3646967"/>
            <a:ext cx="1559442" cy="113059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0455" y="4540102"/>
            <a:ext cx="1506280" cy="122274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distributed models?	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5" y="2073349"/>
            <a:ext cx="5465573" cy="35067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  <a:endParaRPr lang="nl-NL" dirty="0"/>
          </a:p>
        </p:txBody>
      </p:sp>
      <p:grpSp>
        <p:nvGrpSpPr>
          <p:cNvPr id="5" name="Group 4"/>
          <p:cNvGrpSpPr/>
          <p:nvPr/>
        </p:nvGrpSpPr>
        <p:grpSpPr>
          <a:xfrm>
            <a:off x="5510617" y="1122039"/>
            <a:ext cx="3583173" cy="1120427"/>
            <a:chOff x="5475767" y="457200"/>
            <a:chExt cx="3583173" cy="1120427"/>
          </a:xfrm>
        </p:grpSpPr>
        <p:sp>
          <p:nvSpPr>
            <p:cNvPr id="6" name="Rectangle 5"/>
            <p:cNvSpPr/>
            <p:nvPr/>
          </p:nvSpPr>
          <p:spPr bwMode="auto">
            <a:xfrm>
              <a:off x="5475767" y="457200"/>
              <a:ext cx="3583173" cy="112042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graphicFrame>
          <p:nvGraphicFramePr>
            <p:cNvPr id="7" name="Object 2"/>
            <p:cNvGraphicFramePr>
              <a:graphicFrameLocks noGrp="1" noChangeAspect="1"/>
            </p:cNvGraphicFramePr>
            <p:nvPr>
              <p:ph idx="1"/>
              <p:extLst>
                <p:ext uri="{D42A27DB-BD31-4B8C-83A1-F6EECF244321}">
                  <p14:modId xmlns:p14="http://schemas.microsoft.com/office/powerpoint/2010/main" val="4246462098"/>
                </p:ext>
              </p:extLst>
            </p:nvPr>
          </p:nvGraphicFramePr>
          <p:xfrm>
            <a:off x="5580063" y="549275"/>
            <a:ext cx="3384550" cy="923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6" name="Equation" r:id="rId4" imgW="1815312" imgH="495085" progId="Equation.DSMT4">
                    <p:embed/>
                  </p:oleObj>
                </mc:Choice>
                <mc:Fallback>
                  <p:oleObj name="Equation" r:id="rId4" imgW="1815312" imgH="495085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0063" y="549275"/>
                          <a:ext cx="3384550" cy="9239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1290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distributed models?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/>
              <a:t>(Fully-)distributed: grid with usually equal cell-sizes</a:t>
            </a:r>
          </a:p>
          <a:p>
            <a:pPr lvl="1" eaLnBrk="1" hangingPunct="1"/>
            <a:r>
              <a:rPr lang="en-US" dirty="0"/>
              <a:t>Gridded rainfall data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r>
              <a:rPr lang="en-US" dirty="0"/>
              <a:t>Semi-distributed: aggregation of grid-cells in spatial units e.g.:</a:t>
            </a:r>
          </a:p>
          <a:p>
            <a:pPr lvl="1" eaLnBrk="1" hangingPunct="1"/>
            <a:r>
              <a:rPr lang="en-US" dirty="0"/>
              <a:t>Location of runoff gauges</a:t>
            </a:r>
          </a:p>
          <a:p>
            <a:pPr lvl="1" eaLnBrk="1" hangingPunct="1"/>
            <a:r>
              <a:rPr lang="en-US" dirty="0"/>
              <a:t>According to Strahler order river network</a:t>
            </a:r>
          </a:p>
          <a:p>
            <a:pPr lvl="1" eaLnBrk="1" hangingPunct="1"/>
            <a:r>
              <a:rPr lang="en-US" dirty="0" err="1"/>
              <a:t>Hydrotope</a:t>
            </a:r>
            <a:r>
              <a:rPr lang="en-US" dirty="0"/>
              <a:t> analysis (in between semi-distributed and distributed)</a:t>
            </a:r>
          </a:p>
          <a:p>
            <a:pPr lvl="2" eaLnBrk="1" hangingPunct="1"/>
            <a:r>
              <a:rPr lang="en-US" dirty="0"/>
              <a:t>Similar landscape elements</a:t>
            </a:r>
          </a:p>
          <a:p>
            <a:pPr lvl="2" eaLnBrk="1" hangingPunct="1"/>
            <a:r>
              <a:rPr lang="en-US" dirty="0"/>
              <a:t>Similar land use elements</a:t>
            </a:r>
          </a:p>
          <a:p>
            <a:pPr lvl="2" eaLnBrk="1" hangingPunct="1"/>
            <a:r>
              <a:rPr lang="en-US" dirty="0"/>
              <a:t>Similar ecosystem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473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Strahler</a:t>
            </a:r>
            <a:r>
              <a:rPr lang="en-GB" dirty="0"/>
              <a:t> order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2586" y="1660452"/>
            <a:ext cx="4495800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81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Today’s Topics</a:t>
            </a:r>
            <a:endParaRPr lang="nl-NL" dirty="0"/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Why to use distributed models?</a:t>
            </a:r>
          </a:p>
          <a:p>
            <a:pPr>
              <a:lnSpc>
                <a:spcPct val="150000"/>
              </a:lnSpc>
            </a:pPr>
            <a:r>
              <a:rPr lang="en-GB" dirty="0"/>
              <a:t>What are distributed models?</a:t>
            </a:r>
          </a:p>
          <a:p>
            <a:pPr>
              <a:lnSpc>
                <a:spcPct val="150000"/>
              </a:lnSpc>
            </a:pPr>
            <a:r>
              <a:rPr lang="en-GB" dirty="0"/>
              <a:t>When and how to use distributed modelling?</a:t>
            </a:r>
          </a:p>
          <a:p>
            <a:pPr>
              <a:lnSpc>
                <a:spcPct val="150000"/>
              </a:lnSpc>
            </a:pPr>
            <a:r>
              <a:rPr lang="en-GB" dirty="0"/>
              <a:t>Data sources</a:t>
            </a:r>
          </a:p>
          <a:p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Kabompo</a:t>
            </a:r>
            <a:r>
              <a:rPr lang="en-GB" dirty="0"/>
              <a:t>, </a:t>
            </a:r>
            <a:r>
              <a:rPr lang="en-GB" dirty="0" err="1"/>
              <a:t>strahler</a:t>
            </a:r>
            <a:r>
              <a:rPr lang="en-GB" dirty="0"/>
              <a:t> threshold?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7293" y="1573925"/>
            <a:ext cx="6273209" cy="450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 rot="790495">
            <a:off x="4630258" y="2589036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/>
              <a:t>Catchment boundary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066531" y="3242275"/>
            <a:ext cx="144000" cy="14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9" name="Picture 4" descr="IMG_07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7386" y="1568300"/>
            <a:ext cx="6018028" cy="451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864328" y="1763253"/>
            <a:ext cx="47268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rgbClr val="FF3300"/>
                </a:solidFill>
              </a:rPr>
              <a:t>Lumwana</a:t>
            </a:r>
            <a:r>
              <a:rPr lang="en-US" sz="2000" dirty="0">
                <a:solidFill>
                  <a:srgbClr val="FF3300"/>
                </a:solidFill>
              </a:rPr>
              <a:t> river (4</a:t>
            </a:r>
            <a:r>
              <a:rPr lang="en-US" sz="2000" baseline="30000" dirty="0">
                <a:solidFill>
                  <a:srgbClr val="FF3300"/>
                </a:solidFill>
              </a:rPr>
              <a:t>th</a:t>
            </a:r>
            <a:r>
              <a:rPr lang="en-US" sz="2000" dirty="0">
                <a:solidFill>
                  <a:srgbClr val="FF3300"/>
                </a:solidFill>
              </a:rPr>
              <a:t> order stream)</a:t>
            </a:r>
          </a:p>
        </p:txBody>
      </p:sp>
    </p:spTree>
    <p:extLst>
      <p:ext uri="{BB962C8B-B14F-4D97-AF65-F5344CB8AC3E}">
        <p14:creationId xmlns:p14="http://schemas.microsoft.com/office/powerpoint/2010/main" val="207966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Kabompo</a:t>
            </a:r>
            <a:r>
              <a:rPr lang="en-GB" dirty="0"/>
              <a:t>, </a:t>
            </a:r>
            <a:r>
              <a:rPr lang="en-GB" dirty="0" err="1"/>
              <a:t>strahler</a:t>
            </a:r>
            <a:r>
              <a:rPr lang="en-GB" dirty="0"/>
              <a:t> threshold?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7293" y="1573925"/>
            <a:ext cx="6273209" cy="450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 rot="790495">
            <a:off x="4630258" y="2589036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/>
              <a:t>Catchment boundary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43787" y="2987094"/>
            <a:ext cx="144000" cy="14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11" name="Picture 4" descr="IMG_076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307" y="1509822"/>
            <a:ext cx="3429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098697" y="2125320"/>
            <a:ext cx="298420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rgbClr val="FF3300"/>
                </a:solidFill>
              </a:rPr>
              <a:t>Kabompo</a:t>
            </a:r>
            <a:r>
              <a:rPr lang="en-US" sz="2000" dirty="0">
                <a:solidFill>
                  <a:srgbClr val="FF3300"/>
                </a:solidFill>
              </a:rPr>
              <a:t> river 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3300"/>
                </a:solidFill>
              </a:rPr>
              <a:t>(5</a:t>
            </a:r>
            <a:r>
              <a:rPr lang="en-US" sz="2000" baseline="30000" dirty="0">
                <a:solidFill>
                  <a:srgbClr val="FF3300"/>
                </a:solidFill>
              </a:rPr>
              <a:t>th</a:t>
            </a:r>
            <a:r>
              <a:rPr lang="en-US" sz="2000" dirty="0">
                <a:solidFill>
                  <a:srgbClr val="FF3300"/>
                </a:solidFill>
              </a:rPr>
              <a:t> order stream)</a:t>
            </a:r>
          </a:p>
        </p:txBody>
      </p:sp>
    </p:spTree>
    <p:extLst>
      <p:ext uri="{BB962C8B-B14F-4D97-AF65-F5344CB8AC3E}">
        <p14:creationId xmlns:p14="http://schemas.microsoft.com/office/powerpoint/2010/main" val="35985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Example: </a:t>
            </a:r>
            <a:r>
              <a:rPr lang="en-GB" dirty="0" err="1"/>
              <a:t>Kabompo</a:t>
            </a:r>
            <a:r>
              <a:rPr lang="en-GB" dirty="0"/>
              <a:t>, </a:t>
            </a:r>
            <a:r>
              <a:rPr lang="en-GB" dirty="0" err="1"/>
              <a:t>strahler</a:t>
            </a:r>
            <a:r>
              <a:rPr lang="en-GB" dirty="0"/>
              <a:t> threshold?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67293" y="1573925"/>
            <a:ext cx="6273209" cy="450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 rot="790495">
            <a:off x="4630258" y="2589036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0" i="1" dirty="0"/>
              <a:t>Catchment boundary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740968" y="6136759"/>
            <a:ext cx="144000" cy="14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pic>
        <p:nvPicPr>
          <p:cNvPr id="11" name="Picture 4" descr="IMG_08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3572" y="1568300"/>
            <a:ext cx="6018028" cy="451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040372" y="1820343"/>
            <a:ext cx="4951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 err="1">
                <a:solidFill>
                  <a:srgbClr val="FF3300"/>
                </a:solidFill>
              </a:rPr>
              <a:t>Kabompo</a:t>
            </a:r>
            <a:r>
              <a:rPr lang="en-US" sz="2000" dirty="0">
                <a:solidFill>
                  <a:srgbClr val="FF3300"/>
                </a:solidFill>
              </a:rPr>
              <a:t> river (8</a:t>
            </a:r>
            <a:r>
              <a:rPr lang="en-US" sz="2000" baseline="30000" dirty="0">
                <a:solidFill>
                  <a:srgbClr val="FF3300"/>
                </a:solidFill>
              </a:rPr>
              <a:t>th</a:t>
            </a:r>
            <a:r>
              <a:rPr lang="en-US" sz="2000" dirty="0">
                <a:solidFill>
                  <a:srgbClr val="FF3300"/>
                </a:solidFill>
              </a:rPr>
              <a:t> order stream)</a:t>
            </a:r>
          </a:p>
        </p:txBody>
      </p:sp>
    </p:spTree>
    <p:extLst>
      <p:ext uri="{BB962C8B-B14F-4D97-AF65-F5344CB8AC3E}">
        <p14:creationId xmlns:p14="http://schemas.microsoft.com/office/powerpoint/2010/main" val="207966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Semi-distributed modelling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Areas (classes) of assumed similar hydrological </a:t>
            </a:r>
            <a:r>
              <a:rPr lang="en-US" dirty="0" err="1"/>
              <a:t>behaviour</a:t>
            </a:r>
            <a:endParaRPr lang="en-US" dirty="0"/>
          </a:p>
          <a:p>
            <a:pPr eaLnBrk="1" hangingPunct="1">
              <a:lnSpc>
                <a:spcPct val="150000"/>
              </a:lnSpc>
            </a:pPr>
            <a:r>
              <a:rPr lang="en-US" dirty="0"/>
              <a:t>Remotely sensed/distributed data for delineation 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Expert judgment or field examinations recommended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Also known as: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Landscape units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 err="1"/>
              <a:t>Hydrotopes</a:t>
            </a:r>
            <a:endParaRPr lang="en-US" dirty="0"/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Representative watersheds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Classes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Etc…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Hydrological response units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292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280" y="1542236"/>
            <a:ext cx="3141663" cy="23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response units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Volta basin</a:t>
            </a:r>
            <a:endParaRPr lang="nl-NL" dirty="0"/>
          </a:p>
        </p:txBody>
      </p:sp>
      <p:pic>
        <p:nvPicPr>
          <p:cNvPr id="5" name="Picture 4" descr="plains - test sit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4669" y="2720186"/>
            <a:ext cx="3141663" cy="23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wetland B50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2851" y="3627166"/>
            <a:ext cx="3141662" cy="23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44280" y="3440936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r>
              <a:rPr lang="de-DE" dirty="0" err="1"/>
              <a:t>slopes</a:t>
            </a:r>
            <a:endParaRPr lang="de-DE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324669" y="4612769"/>
            <a:ext cx="1493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r>
              <a:rPr lang="de-DE" dirty="0" err="1"/>
              <a:t>plateaus</a:t>
            </a:r>
            <a:endParaRPr lang="de-DE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842851" y="5513388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r>
              <a:rPr lang="de-DE" dirty="0" err="1"/>
              <a:t>wetlands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953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891384"/>
            <a:ext cx="4381500" cy="5076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response units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3774077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Use thresholds to derive the classes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Normalized Difference Vegetation Index (NDVI)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Logical expression:</a:t>
            </a:r>
          </a:p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	</a:t>
            </a:r>
            <a:r>
              <a:rPr lang="en-US" i="1" dirty="0"/>
              <a:t>If NDVI &gt; 0.05, wetland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LandSAT</a:t>
            </a:r>
            <a:r>
              <a:rPr lang="en-GB" dirty="0"/>
              <a:t> imagery</a:t>
            </a:r>
            <a:endParaRPr lang="nl-NL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880730"/>
            <a:ext cx="4381500" cy="5076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5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response units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2987267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Use thresholds to derive the classes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Slope of topography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Logical expression:</a:t>
            </a:r>
          </a:p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	</a:t>
            </a:r>
            <a:r>
              <a:rPr lang="en-US" i="1" dirty="0"/>
              <a:t>If slope &gt; 0.04, hill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DEM:</a:t>
            </a:r>
            <a:r>
              <a:rPr lang="en-GB" dirty="0">
                <a:sym typeface="Wingdings" pitchFamily="2" charset="2"/>
              </a:rPr>
              <a:t> slopes</a:t>
            </a:r>
            <a:endParaRPr lang="nl-NL" dirty="0"/>
          </a:p>
        </p:txBody>
      </p:sp>
      <p:pic>
        <p:nvPicPr>
          <p:cNvPr id="5" name="Picture 11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933901"/>
            <a:ext cx="4391025" cy="5075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599" y="933901"/>
            <a:ext cx="4391025" cy="5075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4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response units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2987268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1. Plains (DEM)</a:t>
            </a:r>
          </a:p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2. Wetlands (NDVI)</a:t>
            </a:r>
          </a:p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3. Rivers (runoff)</a:t>
            </a:r>
          </a:p>
          <a:p>
            <a:pPr eaLnBrk="1" hangingPunct="1">
              <a:lnSpc>
                <a:spcPct val="150000"/>
              </a:lnSpc>
              <a:buFont typeface="Times" pitchFamily="18" charset="0"/>
              <a:buNone/>
            </a:pPr>
            <a:r>
              <a:rPr lang="en-US" dirty="0"/>
              <a:t>4. Slopes (DEM)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Classification</a:t>
            </a:r>
            <a:endParaRPr lang="nl-NL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0713" y="884878"/>
            <a:ext cx="4408487" cy="508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58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How and when to use distributed modelling?</a:t>
            </a:r>
            <a:endParaRPr lang="nl-NL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Investigate what information you have available</a:t>
            </a:r>
          </a:p>
          <a:p>
            <a:pPr>
              <a:lnSpc>
                <a:spcPct val="150000"/>
              </a:lnSpc>
            </a:pPr>
            <a:r>
              <a:rPr lang="en-GB" dirty="0"/>
              <a:t>Decide what is suitable to distribute and to what extend</a:t>
            </a:r>
          </a:p>
          <a:p>
            <a:pPr lvl="1"/>
            <a:r>
              <a:rPr lang="en-GB" dirty="0"/>
              <a:t>Data availability</a:t>
            </a:r>
          </a:p>
          <a:p>
            <a:pPr lvl="1"/>
            <a:r>
              <a:rPr lang="en-GB" dirty="0"/>
              <a:t>Which processes are you interested in?</a:t>
            </a:r>
          </a:p>
          <a:p>
            <a:pPr lvl="1"/>
            <a:r>
              <a:rPr lang="en-GB" dirty="0"/>
              <a:t>Area extent</a:t>
            </a:r>
          </a:p>
          <a:p>
            <a:r>
              <a:rPr lang="en-GB" dirty="0"/>
              <a:t>Use the right tools:</a:t>
            </a:r>
          </a:p>
          <a:p>
            <a:pPr lvl="1"/>
            <a:r>
              <a:rPr lang="en-GB" dirty="0"/>
              <a:t>Computational time</a:t>
            </a:r>
          </a:p>
          <a:p>
            <a:pPr lvl="1"/>
            <a:r>
              <a:rPr lang="en-GB" dirty="0"/>
              <a:t>Programming language/framework</a:t>
            </a:r>
          </a:p>
          <a:p>
            <a:pPr lvl="1"/>
            <a:r>
              <a:rPr lang="en-GB" dirty="0"/>
              <a:t>Existing models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5632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How and when to use distributed modelling?</a:t>
            </a:r>
            <a:endParaRPr lang="nl-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19238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Distribution of input data</a:t>
            </a:r>
          </a:p>
          <a:p>
            <a:pPr>
              <a:lnSpc>
                <a:spcPct val="150000"/>
              </a:lnSpc>
            </a:pPr>
            <a:r>
              <a:rPr lang="en-GB" dirty="0"/>
              <a:t>Distribution of model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Distribution of parameters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Possibilities</a:t>
            </a:r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475405"/>
              </p:ext>
            </p:extLst>
          </p:nvPr>
        </p:nvGraphicFramePr>
        <p:xfrm>
          <a:off x="4852281" y="3978375"/>
          <a:ext cx="3960000" cy="190586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210">
                <a:tc>
                  <a:txBody>
                    <a:bodyPr/>
                    <a:lstStyle/>
                    <a:p>
                      <a:endParaRPr lang="nl-NL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Lumped </a:t>
                      </a:r>
                    </a:p>
                    <a:p>
                      <a:r>
                        <a:rPr lang="en-GB" sz="1600" b="0" dirty="0"/>
                        <a:t>model</a:t>
                      </a:r>
                      <a:endParaRPr lang="nl-NL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/>
                        <a:t>Distributed</a:t>
                      </a:r>
                      <a:r>
                        <a:rPr lang="en-GB" sz="1600" b="0" baseline="0" dirty="0"/>
                        <a:t> model</a:t>
                      </a:r>
                      <a:endParaRPr lang="nl-NL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43">
                <a:tc>
                  <a:txBody>
                    <a:bodyPr/>
                    <a:lstStyle/>
                    <a:p>
                      <a:r>
                        <a:rPr lang="en-GB" sz="1600" b="0" dirty="0"/>
                        <a:t>Lumped</a:t>
                      </a:r>
                    </a:p>
                    <a:p>
                      <a:r>
                        <a:rPr lang="en-GB" sz="1600" b="0" dirty="0"/>
                        <a:t>data</a:t>
                      </a:r>
                      <a:endParaRPr lang="nl-NL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Most </a:t>
                      </a:r>
                    </a:p>
                    <a:p>
                      <a:pPr algn="ctr"/>
                      <a:r>
                        <a:rPr lang="nl-NL" sz="1600" b="0" dirty="0" err="1"/>
                        <a:t>simple</a:t>
                      </a:r>
                      <a:endParaRPr lang="nl-NL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7627">
                <a:tc>
                  <a:txBody>
                    <a:bodyPr/>
                    <a:lstStyle/>
                    <a:p>
                      <a:r>
                        <a:rPr lang="en-GB" sz="1600" b="0" dirty="0"/>
                        <a:t>Distributed</a:t>
                      </a:r>
                      <a:r>
                        <a:rPr lang="en-GB" sz="1600" b="0" baseline="0" dirty="0"/>
                        <a:t> data</a:t>
                      </a:r>
                      <a:endParaRPr lang="nl-NL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600" b="0" dirty="0"/>
                        <a:t>Most complex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1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lumped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vs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distributed</a:t>
            </a:r>
            <a:endParaRPr lang="nl-NL" sz="2000" dirty="0">
              <a:solidFill>
                <a:srgbClr val="00A6D6"/>
              </a:solidFill>
              <a:latin typeface="Bookman Old Style" pitchFamily="18" charset="0"/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399" y="2232071"/>
            <a:ext cx="7953153" cy="31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74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input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3593324" cy="35067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Data availability main issue</a:t>
            </a:r>
          </a:p>
          <a:p>
            <a:pPr>
              <a:lnSpc>
                <a:spcPct val="150000"/>
              </a:lnSpc>
            </a:pPr>
            <a:r>
              <a:rPr lang="en-GB" dirty="0"/>
              <a:t>Heterogeneity of rainfall</a:t>
            </a:r>
          </a:p>
          <a:p>
            <a:pPr>
              <a:lnSpc>
                <a:spcPct val="150000"/>
              </a:lnSpc>
            </a:pPr>
            <a:r>
              <a:rPr lang="en-GB" dirty="0"/>
              <a:t>Filtering in heterogeneity by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6" t="10938" r="25989" b="9895"/>
          <a:stretch>
            <a:fillRect/>
          </a:stretch>
        </p:blipFill>
        <p:spPr bwMode="auto">
          <a:xfrm>
            <a:off x="5362885" y="1893113"/>
            <a:ext cx="3187349" cy="3833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4" y="3916738"/>
            <a:ext cx="2839562" cy="216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26" y="1893113"/>
            <a:ext cx="4203865" cy="28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Often combined with distribution of input data</a:t>
            </a:r>
          </a:p>
          <a:p>
            <a:pPr>
              <a:lnSpc>
                <a:spcPct val="150000"/>
              </a:lnSpc>
            </a:pPr>
            <a:r>
              <a:rPr lang="en-GB" dirty="0"/>
              <a:t>Not all parameters distributed</a:t>
            </a:r>
          </a:p>
          <a:p>
            <a:pPr lvl="1"/>
            <a:r>
              <a:rPr lang="en-GB" dirty="0" err="1"/>
              <a:t>Landuse</a:t>
            </a:r>
            <a:r>
              <a:rPr lang="en-GB" dirty="0"/>
              <a:t> often suitable</a:t>
            </a:r>
          </a:p>
          <a:p>
            <a:pPr lvl="1"/>
            <a:r>
              <a:rPr lang="en-GB" dirty="0"/>
              <a:t>Make sure you can justify your distribution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0551" y="3874300"/>
            <a:ext cx="3719461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750" y="3850550"/>
            <a:ext cx="3728108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00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95800" y="2823345"/>
            <a:ext cx="4419600" cy="2460625"/>
            <a:chOff x="4724400" y="68240"/>
            <a:chExt cx="4419600" cy="2460625"/>
          </a:xfrm>
        </p:grpSpPr>
        <p:pic>
          <p:nvPicPr>
            <p:cNvPr id="7" name="Picture 56" descr="Luangw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68240"/>
              <a:ext cx="3124200" cy="246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847"/>
            <a:stretch>
              <a:fillRect/>
            </a:stretch>
          </p:blipFill>
          <p:spPr bwMode="auto">
            <a:xfrm>
              <a:off x="4724400" y="68240"/>
              <a:ext cx="1219200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Luangwa: constraining on evaporation</a:t>
            </a:r>
            <a:endParaRPr lang="nl-NL" dirty="0"/>
          </a:p>
        </p:txBody>
      </p:sp>
      <p:sp>
        <p:nvSpPr>
          <p:cNvPr id="60" name="TextBox 59"/>
          <p:cNvSpPr txBox="1"/>
          <p:nvPr/>
        </p:nvSpPr>
        <p:spPr>
          <a:xfrm>
            <a:off x="6032310" y="5790845"/>
            <a:ext cx="31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Winsemius</a:t>
            </a:r>
            <a:r>
              <a:rPr lang="en-GB" sz="1600" dirty="0"/>
              <a:t> et. al, HESS,  2008</a:t>
            </a:r>
            <a:endParaRPr lang="nl-NL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4" y="2098699"/>
            <a:ext cx="8807992" cy="36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8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Luangwa: methodology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78" y="1851626"/>
            <a:ext cx="6613071" cy="39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Luangwa: Results</a:t>
            </a:r>
            <a:endParaRPr lang="nl-NL" dirty="0"/>
          </a:p>
        </p:txBody>
      </p:sp>
      <p:pic>
        <p:nvPicPr>
          <p:cNvPr id="5" name="Picture 3" descr="sca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72" t="4445" b="3334"/>
          <a:stretch>
            <a:fillRect/>
          </a:stretch>
        </p:blipFill>
        <p:spPr bwMode="auto">
          <a:xfrm>
            <a:off x="1066801" y="1436144"/>
            <a:ext cx="4210050" cy="465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Damb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425" y="1589881"/>
            <a:ext cx="3352800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iomb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4089399"/>
            <a:ext cx="266700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4829175" y="2095500"/>
            <a:ext cx="990600" cy="83820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4752975" y="4529659"/>
            <a:ext cx="1381125" cy="5471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66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Luangwa: distributed responses</a:t>
            </a:r>
            <a:endParaRPr lang="nl-NL" dirty="0"/>
          </a:p>
        </p:txBody>
      </p:sp>
      <p:pic>
        <p:nvPicPr>
          <p:cNvPr id="6" name="Picture 9" descr="Ea_ani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1426" y="1567295"/>
            <a:ext cx="4591050" cy="43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5513387" cy="350678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dirty="0"/>
              <a:t>How to limit </a:t>
            </a:r>
            <a:r>
              <a:rPr lang="en-US" dirty="0" err="1"/>
              <a:t>equifinality</a:t>
            </a:r>
            <a:r>
              <a:rPr lang="en-US" dirty="0"/>
              <a:t> in distributed models?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Transfer function methods:</a:t>
            </a:r>
          </a:p>
          <a:p>
            <a:pPr marL="7239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Lookup tables or functions to link model parameters with soil types, land cover classes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Equifinality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05"/>
          <a:stretch/>
        </p:blipFill>
        <p:spPr>
          <a:xfrm>
            <a:off x="6337746" y="314117"/>
            <a:ext cx="2731826" cy="56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08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parameters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5513387" cy="350678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dirty="0"/>
              <a:t>How to limit </a:t>
            </a:r>
            <a:r>
              <a:rPr lang="en-US" dirty="0" err="1"/>
              <a:t>equifinality</a:t>
            </a:r>
            <a:r>
              <a:rPr lang="en-US" dirty="0"/>
              <a:t> in distributed models?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Transfer function methods:</a:t>
            </a:r>
          </a:p>
          <a:p>
            <a:pPr marL="723900" lvl="1" indent="-342900"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Lookup tables or functions to link model parameters with soil types, land cover classes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dirty="0"/>
              <a:t>Use constraints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Equifinality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-382772" y="4369981"/>
            <a:ext cx="3944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/>
              <a:t>Parameter constraints:</a:t>
            </a:r>
          </a:p>
          <a:p>
            <a:pPr marL="0" lvl="1"/>
            <a:endParaRPr lang="en-US" sz="1800" dirty="0"/>
          </a:p>
          <a:p>
            <a:pPr marL="0" lvl="1"/>
            <a:r>
              <a:rPr lang="en-US" sz="1800" dirty="0"/>
              <a:t>I</a:t>
            </a:r>
            <a:r>
              <a:rPr lang="en-US" sz="1800" baseline="-25000" dirty="0"/>
              <a:t>max, grass </a:t>
            </a:r>
            <a:r>
              <a:rPr lang="en-US" sz="1800" dirty="0"/>
              <a:t>&lt; I</a:t>
            </a:r>
            <a:r>
              <a:rPr lang="en-US" sz="1800" baseline="-25000" dirty="0"/>
              <a:t>max, forest</a:t>
            </a:r>
          </a:p>
          <a:p>
            <a:pPr marL="0" lvl="1"/>
            <a:r>
              <a:rPr lang="en-US" sz="1800" dirty="0" err="1"/>
              <a:t>Su</a:t>
            </a:r>
            <a:r>
              <a:rPr lang="en-US" sz="1800" baseline="-25000" dirty="0" err="1"/>
              <a:t>max</a:t>
            </a:r>
            <a:r>
              <a:rPr lang="en-US" sz="1800" baseline="-25000" dirty="0"/>
              <a:t>, wetland </a:t>
            </a:r>
            <a:r>
              <a:rPr lang="en-US" sz="1800" dirty="0"/>
              <a:t>&lt; </a:t>
            </a:r>
            <a:r>
              <a:rPr lang="en-US" sz="1800" dirty="0" err="1"/>
              <a:t>Su</a:t>
            </a:r>
            <a:r>
              <a:rPr lang="en-US" sz="1800" baseline="-25000" dirty="0" err="1"/>
              <a:t>max</a:t>
            </a:r>
            <a:r>
              <a:rPr lang="en-US" sz="1800" baseline="-25000" dirty="0"/>
              <a:t>, plateau</a:t>
            </a:r>
          </a:p>
          <a:p>
            <a:pPr marL="0" lvl="1"/>
            <a:endParaRPr lang="en-US" sz="1800" dirty="0"/>
          </a:p>
          <a:p>
            <a:endParaRPr lang="nl-NL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649972" y="4369981"/>
            <a:ext cx="3944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/>
              <a:t>Process constraints:</a:t>
            </a:r>
          </a:p>
          <a:p>
            <a:pPr marL="0" lvl="1"/>
            <a:endParaRPr lang="en-US" sz="1800" dirty="0"/>
          </a:p>
          <a:p>
            <a:pPr marL="0" lvl="1"/>
            <a:r>
              <a:rPr lang="en-US" sz="1800" dirty="0" err="1"/>
              <a:t>Q</a:t>
            </a:r>
            <a:r>
              <a:rPr lang="en-US" sz="1800" baseline="-25000" dirty="0" err="1"/>
              <a:t>dry</a:t>
            </a:r>
            <a:r>
              <a:rPr lang="en-US" sz="1800" baseline="-25000" dirty="0"/>
              <a:t>, fast, hillslope </a:t>
            </a:r>
            <a:r>
              <a:rPr lang="en-US" sz="1800" dirty="0"/>
              <a:t>&lt; Q</a:t>
            </a:r>
            <a:r>
              <a:rPr lang="en-US" sz="1800" baseline="-25000" dirty="0"/>
              <a:t> dry, fast, wetland</a:t>
            </a:r>
          </a:p>
          <a:p>
            <a:pPr marL="0" lvl="1"/>
            <a:r>
              <a:rPr lang="en-US" sz="1800" dirty="0" err="1"/>
              <a:t>Q</a:t>
            </a:r>
            <a:r>
              <a:rPr lang="en-US" sz="1800" baseline="-25000" dirty="0" err="1"/>
              <a:t>dry</a:t>
            </a:r>
            <a:r>
              <a:rPr lang="en-US" sz="1800" baseline="-25000" dirty="0"/>
              <a:t>, fast, hillslope </a:t>
            </a:r>
            <a:r>
              <a:rPr lang="en-US" sz="1800" dirty="0"/>
              <a:t>&lt; Q</a:t>
            </a:r>
            <a:r>
              <a:rPr lang="en-US" sz="1800" baseline="-25000" dirty="0"/>
              <a:t> dry, fast, wetland</a:t>
            </a:r>
          </a:p>
          <a:p>
            <a:pPr marL="0" lvl="1"/>
            <a:endParaRPr lang="en-US" sz="1800" dirty="0"/>
          </a:p>
          <a:p>
            <a:endParaRPr lang="nl-NL" sz="18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892595" y="3976577"/>
            <a:ext cx="382772" cy="3934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3083442" y="3889744"/>
            <a:ext cx="2328530" cy="4802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326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Parallel </a:t>
            </a:r>
            <a:r>
              <a:rPr lang="nl-NL"/>
              <a:t>modelling</a:t>
            </a:r>
            <a:endParaRPr lang="nl-NL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5" y="1670050"/>
            <a:ext cx="162083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70050"/>
            <a:ext cx="16192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70050"/>
            <a:ext cx="16192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3990975"/>
            <a:ext cx="7358062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799"/>
            <a:ext cx="7138987" cy="37121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Classification required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Topography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Land use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Subsurface</a:t>
            </a:r>
          </a:p>
          <a:p>
            <a:pPr>
              <a:lnSpc>
                <a:spcPct val="150000"/>
              </a:lnSpc>
            </a:pPr>
            <a:r>
              <a:rPr lang="en-GB" dirty="0"/>
              <a:t>Only dominant runoff processes for a each class</a:t>
            </a:r>
          </a:p>
          <a:p>
            <a:pPr>
              <a:lnSpc>
                <a:spcPct val="150000"/>
              </a:lnSpc>
            </a:pPr>
            <a:r>
              <a:rPr lang="en-GB" dirty="0"/>
              <a:t>Processes occur simultaneously</a:t>
            </a:r>
          </a:p>
          <a:p>
            <a:pPr>
              <a:lnSpc>
                <a:spcPct val="150000"/>
              </a:lnSpc>
            </a:pPr>
            <a:r>
              <a:rPr lang="en-GB" dirty="0"/>
              <a:t>Limited connections between neighbouring classes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Possible connection via groundwater reservoir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Parallel modelling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1944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2863" y="1523856"/>
            <a:ext cx="6303335" cy="454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2865" y="1516063"/>
            <a:ext cx="6303335" cy="453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lumped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vs</a:t>
            </a:r>
            <a:r>
              <a:rPr lang="nl-NL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 (semi) </a:t>
            </a:r>
            <a:r>
              <a:rPr lang="nl-NL" sz="2000" dirty="0" err="1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distributed</a:t>
            </a:r>
            <a:endParaRPr lang="nl-NL" sz="2000" dirty="0">
              <a:solidFill>
                <a:srgbClr val="00A6D6"/>
              </a:solidFill>
              <a:latin typeface="Bookman Old Style" pitchFamily="18" charset="0"/>
              <a:ea typeface="MS PGothic" pitchFamily="34" charset="-128"/>
            </a:endParaRPr>
          </a:p>
        </p:txBody>
      </p:sp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5174511" y="2039679"/>
            <a:ext cx="163564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Lumped</a:t>
            </a:r>
          </a:p>
        </p:txBody>
      </p:sp>
      <p:pic>
        <p:nvPicPr>
          <p:cNvPr id="49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2865" y="1516063"/>
            <a:ext cx="6303335" cy="4536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3903921" y="2115879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2913321" y="2192079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 dirty="0" err="1">
                <a:solidFill>
                  <a:schemeClr val="tx1"/>
                </a:solidFill>
              </a:rPr>
              <a:t>Lobith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55" name="Text Box 11"/>
          <p:cNvSpPr txBox="1">
            <a:spLocks noChangeArrowheads="1"/>
          </p:cNvSpPr>
          <p:nvPr/>
        </p:nvSpPr>
        <p:spPr bwMode="auto">
          <a:xfrm>
            <a:off x="4910469" y="1961246"/>
            <a:ext cx="2785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/>
              <a:t>Semi-distributed</a:t>
            </a:r>
          </a:p>
        </p:txBody>
      </p:sp>
    </p:spTree>
    <p:extLst>
      <p:ext uri="{BB962C8B-B14F-4D97-AF65-F5344CB8AC3E}">
        <p14:creationId xmlns:p14="http://schemas.microsoft.com/office/powerpoint/2010/main" val="43727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Parallel modelling: FLEX-</a:t>
            </a:r>
            <a:r>
              <a:rPr lang="en-GB" dirty="0" err="1"/>
              <a:t>Topo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6960358" y="5783268"/>
            <a:ext cx="2183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Gao, HESS, 2014</a:t>
            </a:r>
            <a:endParaRPr lang="nl-NL" sz="16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64"/>
          <a:stretch/>
        </p:blipFill>
        <p:spPr>
          <a:xfrm>
            <a:off x="649857" y="2268647"/>
            <a:ext cx="7769263" cy="1920582"/>
          </a:xfr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2796363" y="4572000"/>
            <a:ext cx="44550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8357191" y="2456121"/>
            <a:ext cx="0" cy="15523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381154" y="4572000"/>
            <a:ext cx="3632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Distance from stream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587533" y="3063021"/>
            <a:ext cx="224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Height above stream</a:t>
            </a:r>
          </a:p>
        </p:txBody>
      </p:sp>
    </p:spTree>
    <p:extLst>
      <p:ext uri="{BB962C8B-B14F-4D97-AF65-F5344CB8AC3E}">
        <p14:creationId xmlns:p14="http://schemas.microsoft.com/office/powerpoint/2010/main" val="3806621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Parallel modelling: FLEX-</a:t>
            </a:r>
            <a:r>
              <a:rPr lang="en-GB" dirty="0" err="1"/>
              <a:t>Topo</a:t>
            </a:r>
            <a:endParaRPr lang="nl-NL" dirty="0"/>
          </a:p>
        </p:txBody>
      </p:sp>
      <p:pic>
        <p:nvPicPr>
          <p:cNvPr id="19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2" y="1800814"/>
            <a:ext cx="8251394" cy="4185316"/>
          </a:xfrm>
        </p:spPr>
      </p:pic>
    </p:spTree>
    <p:extLst>
      <p:ext uri="{BB962C8B-B14F-4D97-AF65-F5344CB8AC3E}">
        <p14:creationId xmlns:p14="http://schemas.microsoft.com/office/powerpoint/2010/main" val="3839324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3763926"/>
          </a:xfrm>
        </p:spPr>
        <p:txBody>
          <a:bodyPr/>
          <a:lstStyle/>
          <a:p>
            <a:r>
              <a:rPr lang="en-GB" dirty="0"/>
              <a:t>Assumptions</a:t>
            </a:r>
          </a:p>
          <a:p>
            <a:pPr lvl="1"/>
            <a:r>
              <a:rPr lang="en-GB" dirty="0"/>
              <a:t>Which processes are dominant</a:t>
            </a:r>
          </a:p>
          <a:p>
            <a:pPr lvl="1"/>
            <a:r>
              <a:rPr lang="en-GB" dirty="0"/>
              <a:t>Boundaries of </a:t>
            </a:r>
            <a:r>
              <a:rPr lang="en-GB" dirty="0" err="1"/>
              <a:t>hydrotopes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Testing is difficult</a:t>
            </a:r>
          </a:p>
          <a:p>
            <a:pPr lvl="1"/>
            <a:r>
              <a:rPr lang="en-GB" dirty="0"/>
              <a:t>No measurements at appropriate scale</a:t>
            </a:r>
          </a:p>
          <a:p>
            <a:pPr lvl="1"/>
            <a:r>
              <a:rPr lang="en-GB" dirty="0"/>
              <a:t>Extra data sources required</a:t>
            </a:r>
          </a:p>
          <a:p>
            <a:pPr lvl="1"/>
            <a:r>
              <a:rPr lang="en-GB" dirty="0"/>
              <a:t>Internal realism checks</a:t>
            </a:r>
          </a:p>
          <a:p>
            <a:pPr lvl="2"/>
            <a:r>
              <a:rPr lang="en-GB" dirty="0"/>
              <a:t>Transferability</a:t>
            </a:r>
          </a:p>
          <a:p>
            <a:pPr lvl="1"/>
            <a:endParaRPr lang="en-GB" dirty="0"/>
          </a:p>
          <a:p>
            <a:r>
              <a:rPr lang="nl-NL" dirty="0" err="1"/>
              <a:t>Constraining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expert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help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Parallel modelling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4903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testing with tracer data</a:t>
            </a:r>
            <a:endParaRPr lang="nl-NL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3" y="2574017"/>
            <a:ext cx="6777414" cy="330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32561" y="5783268"/>
            <a:ext cx="2811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Uhlenbrook</a:t>
            </a:r>
            <a:r>
              <a:rPr lang="en-GB" sz="1600" dirty="0"/>
              <a:t> et. al, </a:t>
            </a:r>
            <a:r>
              <a:rPr lang="en-GB" sz="1600" dirty="0" err="1"/>
              <a:t>JoH</a:t>
            </a:r>
            <a:r>
              <a:rPr lang="en-GB" sz="1600" dirty="0"/>
              <a:t>,  2004</a:t>
            </a:r>
            <a:endParaRPr lang="nl-NL" sz="16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29" y="1484416"/>
            <a:ext cx="3557054" cy="429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33" y="1858576"/>
            <a:ext cx="4000966" cy="374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9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testing with tracer data</a:t>
            </a:r>
            <a:endParaRPr lang="nl-NL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6" y="1730521"/>
            <a:ext cx="7042068" cy="428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264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 of model structure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Example testing with tracer data</a:t>
            </a:r>
            <a:endParaRPr lang="nl-NL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28" y="1718527"/>
            <a:ext cx="4475748" cy="406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9" y="2025420"/>
            <a:ext cx="3890962" cy="53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701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Data sources</a:t>
            </a:r>
            <a:br>
              <a:rPr lang="en-GB" dirty="0"/>
            </a:br>
            <a:endParaRPr lang="nl-NL" dirty="0"/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 err="1"/>
              <a:t>History</a:t>
            </a:r>
            <a:r>
              <a:rPr lang="nl-NL" dirty="0"/>
              <a:t>: </a:t>
            </a:r>
            <a:r>
              <a:rPr lang="nl-NL" dirty="0" err="1"/>
              <a:t>from</a:t>
            </a:r>
            <a:r>
              <a:rPr lang="nl-NL" dirty="0"/>
              <a:t> point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>
                <a:sym typeface="Wingdings" pitchFamily="2" charset="2"/>
              </a:rPr>
              <a:t></a:t>
            </a:r>
            <a:r>
              <a:rPr lang="nl-NL" dirty="0"/>
              <a:t> </a:t>
            </a:r>
            <a:r>
              <a:rPr lang="nl-NL" dirty="0" err="1"/>
              <a:t>geo-statistical</a:t>
            </a:r>
            <a:r>
              <a:rPr lang="nl-NL" dirty="0"/>
              <a:t> </a:t>
            </a:r>
            <a:r>
              <a:rPr lang="nl-NL" dirty="0" err="1"/>
              <a:t>interpolation</a:t>
            </a:r>
            <a:r>
              <a:rPr lang="nl-NL" dirty="0"/>
              <a:t>, e.g.</a:t>
            </a:r>
          </a:p>
          <a:p>
            <a:pPr lvl="1" eaLnBrk="1" hangingPunct="1">
              <a:lnSpc>
                <a:spcPct val="150000"/>
              </a:lnSpc>
            </a:pPr>
            <a:r>
              <a:rPr lang="nl-NL" dirty="0"/>
              <a:t>Thiessen </a:t>
            </a:r>
            <a:r>
              <a:rPr lang="nl-NL" dirty="0" err="1"/>
              <a:t>polygons</a:t>
            </a:r>
            <a:r>
              <a:rPr lang="nl-NL" dirty="0"/>
              <a:t> (</a:t>
            </a:r>
            <a:r>
              <a:rPr lang="nl-NL" dirty="0" err="1"/>
              <a:t>nearest</a:t>
            </a:r>
            <a:r>
              <a:rPr lang="nl-NL" dirty="0"/>
              <a:t> </a:t>
            </a:r>
            <a:r>
              <a:rPr lang="nl-NL" dirty="0" err="1"/>
              <a:t>neighbour</a:t>
            </a:r>
            <a:r>
              <a:rPr lang="nl-NL" dirty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nl-NL" dirty="0" err="1"/>
              <a:t>Kriging</a:t>
            </a:r>
            <a:r>
              <a:rPr lang="nl-NL" dirty="0"/>
              <a:t> (co-</a:t>
            </a:r>
            <a:r>
              <a:rPr lang="nl-NL" dirty="0" err="1"/>
              <a:t>variance</a:t>
            </a:r>
            <a:r>
              <a:rPr lang="nl-NL" dirty="0"/>
              <a:t> matrix approach)</a:t>
            </a:r>
          </a:p>
          <a:p>
            <a:pPr lvl="1" eaLnBrk="1" hangingPunct="1">
              <a:lnSpc>
                <a:spcPct val="150000"/>
              </a:lnSpc>
            </a:pPr>
            <a:r>
              <a:rPr lang="nl-NL" dirty="0"/>
              <a:t>Inverse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weighted</a:t>
            </a:r>
            <a:endParaRPr lang="nl-NL" dirty="0"/>
          </a:p>
          <a:p>
            <a:pPr lvl="1" eaLnBrk="1" hangingPunct="1">
              <a:lnSpc>
                <a:spcPct val="150000"/>
              </a:lnSpc>
            </a:pPr>
            <a:r>
              <a:rPr lang="nl-NL" dirty="0"/>
              <a:t>See </a:t>
            </a:r>
            <a:r>
              <a:rPr lang="nl-NL" dirty="0" err="1"/>
              <a:t>also</a:t>
            </a:r>
            <a:r>
              <a:rPr lang="nl-NL" dirty="0"/>
              <a:t>: </a:t>
            </a:r>
            <a:r>
              <a:rPr lang="nl-NL" dirty="0" err="1"/>
              <a:t>lecture</a:t>
            </a:r>
            <a:r>
              <a:rPr lang="nl-NL" dirty="0"/>
              <a:t> </a:t>
            </a:r>
            <a:r>
              <a:rPr lang="nl-NL" dirty="0" err="1"/>
              <a:t>notes</a:t>
            </a:r>
            <a:r>
              <a:rPr lang="nl-NL" dirty="0"/>
              <a:t> </a:t>
            </a:r>
            <a:r>
              <a:rPr lang="nl-NL" dirty="0" err="1"/>
              <a:t>hydrological</a:t>
            </a:r>
            <a:r>
              <a:rPr lang="nl-NL" dirty="0"/>
              <a:t> </a:t>
            </a:r>
            <a:r>
              <a:rPr lang="nl-NL" dirty="0" err="1"/>
              <a:t>measurements</a:t>
            </a: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dirty="0"/>
              <a:t>General </a:t>
            </a:r>
            <a:r>
              <a:rPr lang="nl-NL" dirty="0" err="1"/>
              <a:t>problem</a:t>
            </a:r>
            <a:r>
              <a:rPr lang="nl-NL" dirty="0"/>
              <a:t>: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interpolating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loose</a:t>
            </a:r>
            <a:r>
              <a:rPr lang="nl-NL" dirty="0"/>
              <a:t> (</a:t>
            </a:r>
            <a:r>
              <a:rPr lang="nl-NL" dirty="0" err="1"/>
              <a:t>local</a:t>
            </a:r>
            <a:r>
              <a:rPr lang="nl-NL" dirty="0"/>
              <a:t>) </a:t>
            </a:r>
            <a:r>
              <a:rPr lang="nl-NL" dirty="0" err="1"/>
              <a:t>extremes</a:t>
            </a:r>
            <a:endParaRPr lang="nl-NL" dirty="0"/>
          </a:p>
          <a:p>
            <a:endParaRPr lang="nl-NL" dirty="0"/>
          </a:p>
        </p:txBody>
      </p:sp>
      <p:sp>
        <p:nvSpPr>
          <p:cNvPr id="6" name="Ondertitel 2"/>
          <p:cNvSpPr txBox="1">
            <a:spLocks/>
          </p:cNvSpPr>
          <p:nvPr/>
        </p:nvSpPr>
        <p:spPr bwMode="auto">
          <a:xfrm>
            <a:off x="914400" y="1041400"/>
            <a:ext cx="678180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l">
              <a:lnSpc>
                <a:spcPts val="2500"/>
              </a:lnSpc>
              <a:buClr>
                <a:srgbClr val="00A6D6"/>
              </a:buClr>
            </a:pPr>
            <a:r>
              <a:rPr lang="en-GB" sz="2000" dirty="0">
                <a:solidFill>
                  <a:srgbClr val="00A6D6"/>
                </a:solidFill>
                <a:latin typeface="Bookman Old Style" pitchFamily="18" charset="0"/>
                <a:ea typeface="MS PGothic" pitchFamily="34" charset="-128"/>
              </a:rPr>
              <a:t>Introduction</a:t>
            </a:r>
            <a:endParaRPr lang="nl-NL" sz="2000" dirty="0">
              <a:solidFill>
                <a:srgbClr val="00A6D6"/>
              </a:solidFill>
              <a:latin typeface="Bookman Old Style" pitchFamily="18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3014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dirty="0"/>
              <a:t>Now: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dirty="0"/>
              <a:t>	Remote sensors on satellites provide new data: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dirty="0"/>
              <a:t>		… to used distributed input data,		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dirty="0"/>
              <a:t>		… to help estimating parameters,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dirty="0"/>
              <a:t>		… to support distributed models.		</a:t>
            </a:r>
          </a:p>
          <a:p>
            <a:pPr marL="385763" lvl="1" indent="0" eaLnBrk="1" hangingPunct="1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601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Elevation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857" y="1686488"/>
            <a:ext cx="4527644" cy="392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857" y="1686488"/>
            <a:ext cx="4527644" cy="392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857" y="1686488"/>
            <a:ext cx="4527644" cy="392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3226343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 err="1"/>
              <a:t>Hydrosheds</a:t>
            </a:r>
            <a:endParaRPr lang="nl-NL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sz="1200" dirty="0">
                <a:hlinkClick r:id="rId5"/>
              </a:rPr>
              <a:t>http://hydrosheds.cr.usgs.gov/dataavail.php</a:t>
            </a:r>
            <a:r>
              <a:rPr lang="nl-NL" sz="1200" dirty="0"/>
              <a:t>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nl-NL" sz="12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dirty="0" err="1"/>
              <a:t>Usage</a:t>
            </a:r>
            <a:r>
              <a:rPr lang="nl-NL" dirty="0"/>
              <a:t>: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Slopes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HAND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Drain direction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Catchment delineation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83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HAND (Height Above Nearest Drain)</a:t>
            </a:r>
            <a:endParaRPr lang="nl-NL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5963"/>
          <a:stretch>
            <a:fillRect/>
          </a:stretch>
        </p:blipFill>
        <p:spPr bwMode="auto">
          <a:xfrm>
            <a:off x="854149" y="2917825"/>
            <a:ext cx="5791200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1844749" y="4143375"/>
            <a:ext cx="2209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301949" y="4143375"/>
            <a:ext cx="0" cy="889000"/>
          </a:xfrm>
          <a:prstGeom prst="line">
            <a:avLst/>
          </a:prstGeom>
          <a:noFill/>
          <a:ln w="3492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844749" y="5026025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3962400" y="406717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035" y="2361763"/>
            <a:ext cx="3730253" cy="348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3906" y="2657639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038600" y="1633738"/>
            <a:ext cx="2590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b="0" dirty="0" err="1">
                <a:solidFill>
                  <a:schemeClr val="tx1"/>
                </a:solidFill>
              </a:rPr>
              <a:t>height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almost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equal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to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stream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height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239000" y="1539959"/>
            <a:ext cx="2057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nl-NL" b="0" dirty="0">
                <a:solidFill>
                  <a:schemeClr val="tx1"/>
                </a:solidFill>
              </a:rPr>
              <a:t>large </a:t>
            </a:r>
            <a:r>
              <a:rPr lang="nl-NL" b="0" dirty="0" err="1">
                <a:solidFill>
                  <a:schemeClr val="tx1"/>
                </a:solidFill>
              </a:rPr>
              <a:t>height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difference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with</a:t>
            </a:r>
            <a:r>
              <a:rPr lang="nl-NL" b="0" dirty="0">
                <a:solidFill>
                  <a:schemeClr val="tx1"/>
                </a:solidFill>
              </a:rPr>
              <a:t> </a:t>
            </a:r>
            <a:r>
              <a:rPr lang="nl-NL" b="0" dirty="0" err="1">
                <a:solidFill>
                  <a:schemeClr val="tx1"/>
                </a:solidFill>
              </a:rPr>
              <a:t>stream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H="1" flipV="1">
            <a:off x="4648200" y="2363988"/>
            <a:ext cx="457200" cy="2133600"/>
          </a:xfrm>
          <a:prstGeom prst="line">
            <a:avLst/>
          </a:prstGeom>
          <a:noFill/>
          <a:ln w="6667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V="1">
            <a:off x="6428096" y="2668787"/>
            <a:ext cx="1344304" cy="1550787"/>
          </a:xfrm>
          <a:prstGeom prst="line">
            <a:avLst/>
          </a:prstGeom>
          <a:noFill/>
          <a:ln w="6667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3812" y="2284412"/>
            <a:ext cx="3827463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04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Fast </a:t>
            </a:r>
          </a:p>
          <a:p>
            <a:pPr lvl="1"/>
            <a:r>
              <a:rPr lang="en-GB" dirty="0"/>
              <a:t>Easy to implement</a:t>
            </a:r>
          </a:p>
          <a:p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US" dirty="0"/>
              <a:t>only the outlet (discharge) </a:t>
            </a:r>
            <a:r>
              <a:rPr lang="en-US" dirty="0" err="1"/>
              <a:t>behaviour</a:t>
            </a:r>
            <a:r>
              <a:rPr lang="en-US" dirty="0"/>
              <a:t> or lumped over whole catchment</a:t>
            </a:r>
          </a:p>
          <a:p>
            <a:pPr lvl="1"/>
            <a:r>
              <a:rPr lang="en-US" dirty="0"/>
              <a:t>No internal info </a:t>
            </a:r>
            <a:r>
              <a:rPr lang="en-US" dirty="0">
                <a:sym typeface="Wingdings" pitchFamily="2" charset="2"/>
              </a:rPr>
              <a:t> no coupling with e.g. soil erosion or vegetation models</a:t>
            </a:r>
          </a:p>
          <a:p>
            <a:pPr lvl="1"/>
            <a:r>
              <a:rPr lang="en-US" dirty="0"/>
              <a:t>Loss of information on spatial distribution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Lumped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555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HAND (Height Above Nearest Drain)</a:t>
            </a:r>
            <a:endParaRPr lang="nl-NL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r="307" b="4736"/>
          <a:stretch/>
        </p:blipFill>
        <p:spPr bwMode="auto">
          <a:xfrm>
            <a:off x="651932" y="1904999"/>
            <a:ext cx="8238067" cy="407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990600" y="1566333"/>
            <a:ext cx="302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http://global-hand.appspot.com/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4933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399784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Many rainfall products available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 err="1"/>
              <a:t>Eobs</a:t>
            </a:r>
            <a:r>
              <a:rPr lang="en-US" dirty="0"/>
              <a:t> (0.25x0.25 º, daily, for Europe, KNMI data </a:t>
            </a:r>
            <a:r>
              <a:rPr lang="en-US" dirty="0" err="1"/>
              <a:t>centre</a:t>
            </a:r>
            <a:r>
              <a:rPr lang="en-US" dirty="0"/>
              <a:t>)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2"/>
              </a:rPr>
              <a:t>http://www.ecad.eu/download/ensembles/ensembles.php</a:t>
            </a:r>
            <a:r>
              <a:rPr lang="en-US" sz="1200" dirty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Tropical Rainfall Measuring Mission (TRMM, ~25x25 km, 3-hourly)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3"/>
              </a:rPr>
              <a:t>http://pmm.nasa.gov/TRMM</a:t>
            </a:r>
            <a:r>
              <a:rPr lang="en-US" sz="1200" dirty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GPM (since 2014)</a:t>
            </a:r>
          </a:p>
          <a:p>
            <a:pPr marL="385763" lvl="1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4"/>
              </a:rPr>
              <a:t>http://pmm.nasa.gov/data-access/downloads/gpm</a:t>
            </a:r>
            <a:r>
              <a:rPr lang="en-US" sz="1200" dirty="0"/>
              <a:t>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 err="1"/>
              <a:t>GSMaP</a:t>
            </a:r>
            <a:r>
              <a:rPr lang="en-US" dirty="0"/>
              <a:t> (~10x10 km, 1-hourly)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FEWS RFE 2.0 (10x10 km, daily)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dirty="0"/>
              <a:t>PERSIANN CCS (4x4 km, 30-min</a:t>
            </a:r>
            <a:r>
              <a:rPr lang="en-US" b="1" dirty="0">
                <a:solidFill>
                  <a:srgbClr val="FF0000"/>
                </a:solidFill>
              </a:rPr>
              <a:t>!!</a:t>
            </a:r>
            <a:r>
              <a:rPr lang="en-US" dirty="0"/>
              <a:t>)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Rainfall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7444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Rainfall</a:t>
            </a:r>
            <a:endParaRPr lang="nl-NL" dirty="0"/>
          </a:p>
        </p:txBody>
      </p:sp>
      <p:pic>
        <p:nvPicPr>
          <p:cNvPr id="5" name="Picture 4" descr="ccs24x3hlate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923" y="1669357"/>
            <a:ext cx="6865961" cy="423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948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Validation and bias-correction is often required!!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Rainfall</a:t>
            </a:r>
            <a:endParaRPr lang="nl-NL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627" y="2260459"/>
            <a:ext cx="6892119" cy="223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7230" y="4005518"/>
            <a:ext cx="4967785" cy="2101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9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3603956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 err="1"/>
              <a:t>Globcover</a:t>
            </a:r>
            <a:endParaRPr lang="nl-NL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sz="1200" dirty="0">
                <a:hlinkClick r:id="rId2"/>
              </a:rPr>
              <a:t>http://due.esrin.esa.int/page_globcover.php</a:t>
            </a:r>
            <a:r>
              <a:rPr lang="nl-NL" sz="1200" dirty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nl-NL" dirty="0"/>
              <a:t>Corine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sz="1200" dirty="0">
                <a:hlinkClick r:id="rId3"/>
              </a:rPr>
              <a:t>http://www.eea.europa.eu/data-and-maps/figures/corine-land-cover-types-2006</a:t>
            </a:r>
            <a:r>
              <a:rPr lang="nl-NL" sz="1200" dirty="0"/>
              <a:t>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nl-NL" sz="1200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dirty="0" err="1"/>
              <a:t>Usage</a:t>
            </a:r>
            <a:r>
              <a:rPr lang="nl-NL" dirty="0"/>
              <a:t>: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Delineation of response units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Estimation of parameters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nl-NL" sz="1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Land cover</a:t>
            </a:r>
            <a:endParaRPr lang="nl-NL" dirty="0"/>
          </a:p>
        </p:txBody>
      </p:sp>
      <p:pic>
        <p:nvPicPr>
          <p:cNvPr id="29698" name="Picture 2" descr="http://www.eea.europa.eu/data-and-maps/figures/corine-land-cover-types-2006/clc_v16_raster_250_3.eps/image_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66" y="642408"/>
            <a:ext cx="4008967" cy="517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8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2950450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/>
              <a:t>‘</a:t>
            </a:r>
            <a:r>
              <a:rPr lang="nl-NL" dirty="0" err="1"/>
              <a:t>Greenness</a:t>
            </a:r>
            <a:r>
              <a:rPr lang="nl-NL" dirty="0"/>
              <a:t>’ of the area</a:t>
            </a:r>
            <a:endParaRPr lang="en-US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2"/>
              </a:rPr>
              <a:t>http://e4ftl01.cr.usgs.gov/MOLT/MOD13A1.005/</a:t>
            </a:r>
            <a:r>
              <a:rPr lang="en-US" sz="1200" dirty="0"/>
              <a:t> </a:t>
            </a:r>
          </a:p>
          <a:p>
            <a:pPr eaLnBrk="1" hangingPunct="1">
              <a:lnSpc>
                <a:spcPct val="150000"/>
              </a:lnSpc>
            </a:pPr>
            <a:endParaRPr lang="nl-NL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dirty="0" err="1"/>
              <a:t>Usage</a:t>
            </a:r>
            <a:r>
              <a:rPr lang="nl-NL" dirty="0"/>
              <a:t>: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Proxy for transpiration</a:t>
            </a: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dirty="0" err="1"/>
              <a:t>Constraining</a:t>
            </a:r>
            <a:r>
              <a:rPr lang="nl-NL" dirty="0"/>
              <a:t> of model</a:t>
            </a:r>
          </a:p>
          <a:p>
            <a:pPr eaLnBrk="1" hangingPunct="1">
              <a:lnSpc>
                <a:spcPct val="150000"/>
              </a:lnSpc>
            </a:pPr>
            <a:r>
              <a:rPr lang="nl-NL" dirty="0" err="1"/>
              <a:t>Delineation</a:t>
            </a:r>
            <a:r>
              <a:rPr lang="nl-NL" dirty="0"/>
              <a:t> response units</a:t>
            </a:r>
            <a:endParaRPr lang="en-US" dirty="0"/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NDVI</a:t>
            </a:r>
            <a:endParaRPr lang="nl-NL" dirty="0"/>
          </a:p>
        </p:txBody>
      </p:sp>
      <p:pic>
        <p:nvPicPr>
          <p:cNvPr id="29698" name="Picture 2" descr="http://e4ftl01.cr.usgs.gov/MOLT/MOD13A1.005/2009.06.10/BROWSE.MOD13A1.A2009161.h18v03.005.2009182201130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18" y="170711"/>
            <a:ext cx="2586524" cy="312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://e4ftl01.cr.usgs.gov/MOLT/MOD13A1.005/2009.12.03/BROWSE.MOD13A1.A2009337.h18v03.005.2009355134047.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76" y="3009604"/>
            <a:ext cx="2586524" cy="312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45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2950450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soil</a:t>
            </a:r>
            <a:r>
              <a:rPr lang="nl-NL" dirty="0"/>
              <a:t> </a:t>
            </a:r>
            <a:r>
              <a:rPr lang="nl-NL" dirty="0" err="1"/>
              <a:t>moisture</a:t>
            </a:r>
            <a:endParaRPr lang="en-US" dirty="0"/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NDII</a:t>
            </a:r>
            <a:endParaRPr lang="nl-NL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9" r="30737" b="45729"/>
          <a:stretch/>
        </p:blipFill>
        <p:spPr bwMode="auto">
          <a:xfrm>
            <a:off x="483571" y="3172489"/>
            <a:ext cx="3837463" cy="245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3499" r="62670" b="47233"/>
          <a:stretch/>
        </p:blipFill>
        <p:spPr bwMode="auto">
          <a:xfrm>
            <a:off x="4189228" y="446566"/>
            <a:ext cx="3600000" cy="220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9" r="2741" b="45729"/>
          <a:stretch/>
        </p:blipFill>
        <p:spPr bwMode="auto">
          <a:xfrm>
            <a:off x="4848446" y="3193974"/>
            <a:ext cx="3721396" cy="245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39563" y="5773479"/>
            <a:ext cx="373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/>
              <a:t>Sriwongsitanon</a:t>
            </a:r>
            <a:r>
              <a:rPr lang="nl-NL" sz="1200" dirty="0"/>
              <a:t>, N., et al., HESSD, 2015.</a:t>
            </a:r>
          </a:p>
        </p:txBody>
      </p:sp>
    </p:spTree>
    <p:extLst>
      <p:ext uri="{BB962C8B-B14F-4D97-AF65-F5344CB8AC3E}">
        <p14:creationId xmlns:p14="http://schemas.microsoft.com/office/powerpoint/2010/main" val="4001601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2950450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 err="1"/>
              <a:t>Modis</a:t>
            </a:r>
            <a:r>
              <a:rPr lang="nl-NL" dirty="0"/>
              <a:t> </a:t>
            </a:r>
            <a:r>
              <a:rPr lang="nl-NL" dirty="0" err="1"/>
              <a:t>snow</a:t>
            </a:r>
            <a:endParaRPr lang="nl-NL" dirty="0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nl-NL" sz="1200" dirty="0">
                <a:hlinkClick r:id="rId2"/>
              </a:rPr>
              <a:t>ftp://n5eil01u.ecs.nsidc.org/SAN/MOST/MOD10A1.005</a:t>
            </a:r>
            <a:r>
              <a:rPr lang="nl-NL" sz="1200" dirty="0"/>
              <a:t> </a:t>
            </a:r>
          </a:p>
          <a:p>
            <a:pPr eaLnBrk="1" hangingPunct="1">
              <a:lnSpc>
                <a:spcPct val="150000"/>
              </a:lnSpc>
            </a:pPr>
            <a:endParaRPr lang="nl-NL" dirty="0"/>
          </a:p>
          <a:p>
            <a:pPr eaLnBrk="1" hangingPunct="1">
              <a:lnSpc>
                <a:spcPct val="150000"/>
              </a:lnSpc>
            </a:pP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dirty="0"/>
              <a:t>Check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snow</a:t>
            </a:r>
            <a:r>
              <a:rPr lang="nl-NL" dirty="0"/>
              <a:t> </a:t>
            </a:r>
            <a:r>
              <a:rPr lang="nl-NL" dirty="0" err="1"/>
              <a:t>modelling</a:t>
            </a:r>
            <a:endParaRPr lang="en-US" dirty="0"/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Snow products</a:t>
            </a:r>
            <a:endParaRPr lang="nl-NL" dirty="0"/>
          </a:p>
        </p:txBody>
      </p:sp>
      <p:sp>
        <p:nvSpPr>
          <p:cNvPr id="5" name="AutoShape 2" descr="ftp://n5eil01u.ecs.nsidc.org/SAN/MOST/MOD10A1.005/2010.12.20/BROWSE.MOD10A1.A2010354.h18v03.005.2010356141638.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1748" name="Picture 4" descr="ftp://n5eil01u.ecs.nsidc.org/SAN/MOST/MOD10A1.005/2010.12.20/BROWSE.MOD10A1.A2010354.h18v03.005.2010356141638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88" y="352571"/>
            <a:ext cx="2409619" cy="291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ftp://n5eil01u.ecs.nsidc.org/SAN/MOST/MOD10A1.005/2010.06.10/BROWSE.MOD10A1.A2010161.h18v03.005.2010163120528.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203" y="3264194"/>
            <a:ext cx="2286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026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4" y="1828800"/>
            <a:ext cx="3714220" cy="350678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nl-NL" dirty="0"/>
              <a:t>Mod16 </a:t>
            </a:r>
            <a:r>
              <a:rPr lang="nl-NL" dirty="0" err="1"/>
              <a:t>evaporation</a:t>
            </a: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sz="1200" dirty="0">
                <a:hlinkClick r:id="rId2"/>
              </a:rPr>
              <a:t>http://www.ntsg.umt.edu/project/mod16</a:t>
            </a:r>
            <a:r>
              <a:rPr lang="nl-NL" sz="1200" dirty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nl-NL" dirty="0"/>
              <a:t>LSA-SAF </a:t>
            </a:r>
            <a:r>
              <a:rPr lang="nl-NL" dirty="0" err="1"/>
              <a:t>evaporation</a:t>
            </a: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sz="1200" dirty="0">
                <a:hlinkClick r:id="rId3"/>
              </a:rPr>
              <a:t>https://landsaf.ipma.pt/;jsessionid=117534FA19A153B092CC5E1EBBCDF747</a:t>
            </a:r>
            <a:r>
              <a:rPr lang="nl-NL" sz="1200" dirty="0"/>
              <a:t> </a:t>
            </a: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nl-NL" dirty="0"/>
              <a:t>GLEAM</a:t>
            </a:r>
          </a:p>
          <a:p>
            <a:pPr eaLnBrk="1" hangingPunct="1">
              <a:lnSpc>
                <a:spcPct val="150000"/>
              </a:lnSpc>
            </a:pPr>
            <a:r>
              <a:rPr lang="nl-NL" sz="1200" dirty="0">
                <a:hlinkClick r:id="rId4"/>
              </a:rPr>
              <a:t>http://www.gleam.eu/#datasets</a:t>
            </a:r>
            <a:r>
              <a:rPr lang="nl-NL" sz="1200" dirty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nl-NL" dirty="0"/>
              <a:t>SEBAL</a:t>
            </a:r>
          </a:p>
          <a:p>
            <a:pPr eaLnBrk="1" hangingPunct="1">
              <a:lnSpc>
                <a:spcPct val="150000"/>
              </a:lnSpc>
            </a:pPr>
            <a:endParaRPr lang="nl-NL" dirty="0"/>
          </a:p>
          <a:p>
            <a:pPr eaLnBrk="1" hangingPunct="1">
              <a:lnSpc>
                <a:spcPct val="150000"/>
              </a:lnSpc>
            </a:pPr>
            <a:r>
              <a:rPr lang="en-US" dirty="0"/>
              <a:t>Forcing data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Calibration data</a:t>
            </a:r>
          </a:p>
          <a:p>
            <a:pPr eaLnBrk="1" hangingPunct="1">
              <a:lnSpc>
                <a:spcPct val="150000"/>
              </a:lnSpc>
            </a:pP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Evaporation products</a:t>
            </a:r>
            <a:endParaRPr lang="nl-NL" dirty="0"/>
          </a:p>
        </p:txBody>
      </p:sp>
      <p:sp>
        <p:nvSpPr>
          <p:cNvPr id="5" name="AutoShape 2" descr="ftp://n5eil01u.ecs.nsidc.org/SAN/MOST/MOD10A1.005/2010.12.20/BROWSE.MOD10A1.A2010354.h18v03.005.2010356141638.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Picture 3" descr="Down_SW_surf_radiation_270720051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1708" y="1778000"/>
            <a:ext cx="4100416" cy="213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971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CUASHI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2"/>
              </a:rPr>
              <a:t>http://data.cuahsi.org/</a:t>
            </a:r>
            <a:r>
              <a:rPr lang="en-US" sz="1200" dirty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SWITCH-ON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3"/>
              </a:rPr>
              <a:t>http://tl-243.xtr.deltares.nl/byod/#/map</a:t>
            </a:r>
            <a:r>
              <a:rPr lang="en-US" sz="1200" dirty="0"/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GEOSS Portal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200" dirty="0">
                <a:hlinkClick r:id="rId4"/>
              </a:rPr>
              <a:t>http://www.geoportal.org/web/guest/geo_home_stp</a:t>
            </a:r>
            <a:r>
              <a:rPr lang="en-US" sz="1200" dirty="0"/>
              <a:t> </a:t>
            </a:r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Searching for data…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0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US" dirty="0"/>
              <a:t>Include distributed data sources (e.g. rainfall)</a:t>
            </a:r>
          </a:p>
          <a:p>
            <a:pPr lvl="1"/>
            <a:r>
              <a:rPr lang="en-US" dirty="0"/>
              <a:t>Include distributed scenarios (e.g. land use change)</a:t>
            </a:r>
          </a:p>
          <a:p>
            <a:pPr lvl="1"/>
            <a:r>
              <a:rPr lang="en-US" dirty="0"/>
              <a:t>Interpret distributed results (e.g. local erosion potential, vegetation changes, include local pollution sources)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US" dirty="0"/>
              <a:t>Slower</a:t>
            </a:r>
          </a:p>
          <a:p>
            <a:pPr lvl="1"/>
            <a:r>
              <a:rPr lang="en-US" dirty="0" err="1"/>
              <a:t>Equifinality</a:t>
            </a:r>
            <a:r>
              <a:rPr lang="en-US" dirty="0"/>
              <a:t> (i.e. distribution of parameters often causes confusion and not necessarily a better model)</a:t>
            </a:r>
          </a:p>
          <a:p>
            <a:pPr marL="385763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Fully distributed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13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/>
              <a:t>Provide input (e.g. rainfall, (potential) evaporation)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Constrain model structures and parameterization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/>
              <a:t>Mitigating the '</a:t>
            </a:r>
            <a:r>
              <a:rPr lang="en-US" dirty="0" err="1"/>
              <a:t>equifinality</a:t>
            </a:r>
            <a:r>
              <a:rPr lang="en-US" dirty="0"/>
              <a:t> problem' by incorporating the spatially distributed data in a performance </a:t>
            </a:r>
            <a:r>
              <a:rPr lang="en-US" dirty="0" err="1"/>
              <a:t>criterium</a:t>
            </a:r>
            <a:endParaRPr lang="en-US" dirty="0"/>
          </a:p>
          <a:p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How to use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1032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627063"/>
          </a:xfrm>
        </p:spPr>
        <p:txBody>
          <a:bodyPr/>
          <a:lstStyle/>
          <a:p>
            <a:r>
              <a:rPr lang="en-GB" dirty="0"/>
              <a:t>Exercises</a:t>
            </a:r>
            <a:br>
              <a:rPr lang="en-GB" dirty="0"/>
            </a:br>
            <a:endParaRPr lang="nl-NL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" t="12963" r="52291" b="39507"/>
          <a:stretch/>
        </p:blipFill>
        <p:spPr bwMode="auto">
          <a:xfrm>
            <a:off x="668867" y="1930401"/>
            <a:ext cx="6181193" cy="380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97467" y="1261534"/>
            <a:ext cx="4157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Literature exercise:</a:t>
            </a:r>
          </a:p>
          <a:p>
            <a:pPr algn="l"/>
            <a:r>
              <a:rPr lang="en-US" sz="1600" dirty="0"/>
              <a:t>Write a review</a:t>
            </a:r>
          </a:p>
        </p:txBody>
      </p:sp>
    </p:spTree>
    <p:extLst>
      <p:ext uri="{BB962C8B-B14F-4D97-AF65-F5344CB8AC3E}">
        <p14:creationId xmlns:p14="http://schemas.microsoft.com/office/powerpoint/2010/main" val="205327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  <a:p>
            <a:pPr lvl="1"/>
            <a:r>
              <a:rPr lang="en-US" dirty="0"/>
              <a:t>Include distributed data sources (e.g. one rain gauge per sub-catchment)</a:t>
            </a:r>
          </a:p>
          <a:p>
            <a:pPr lvl="1"/>
            <a:r>
              <a:rPr lang="en-US" dirty="0"/>
              <a:t>Fast</a:t>
            </a:r>
          </a:p>
          <a:p>
            <a:pPr lvl="1"/>
            <a:endParaRPr lang="en-GB" dirty="0"/>
          </a:p>
          <a:p>
            <a:r>
              <a:rPr lang="en-GB" dirty="0"/>
              <a:t>Disadvantages</a:t>
            </a:r>
          </a:p>
          <a:p>
            <a:pPr lvl="1"/>
            <a:r>
              <a:rPr lang="en-US" dirty="0"/>
              <a:t>Little internal info</a:t>
            </a:r>
          </a:p>
          <a:p>
            <a:pPr lvl="1"/>
            <a:r>
              <a:rPr lang="en-US" dirty="0" err="1"/>
              <a:t>Equifinality</a:t>
            </a:r>
            <a:r>
              <a:rPr lang="en-US" dirty="0"/>
              <a:t>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Semi-distributed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68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146698"/>
          </a:xfrm>
        </p:spPr>
        <p:txBody>
          <a:bodyPr/>
          <a:lstStyle/>
          <a:p>
            <a:pPr lvl="1"/>
            <a:r>
              <a:rPr lang="en-US" dirty="0"/>
              <a:t>Distributed data available, so why not use it?</a:t>
            </a:r>
          </a:p>
          <a:p>
            <a:pPr lvl="2"/>
            <a:r>
              <a:rPr lang="en-US" dirty="0"/>
              <a:t>Drivers</a:t>
            </a:r>
          </a:p>
          <a:p>
            <a:pPr lvl="2"/>
            <a:r>
              <a:rPr lang="en-US" dirty="0"/>
              <a:t>Land use</a:t>
            </a:r>
          </a:p>
          <a:p>
            <a:pPr lvl="1"/>
            <a:r>
              <a:rPr lang="en-US" dirty="0"/>
              <a:t>Known variability in hydrological processes </a:t>
            </a:r>
          </a:p>
          <a:p>
            <a:pPr lvl="1"/>
            <a:r>
              <a:rPr lang="en-US" dirty="0"/>
              <a:t>Evaluate water balance in specific sub-domains</a:t>
            </a:r>
          </a:p>
          <a:p>
            <a:pPr lvl="1"/>
            <a:r>
              <a:rPr lang="en-US" dirty="0"/>
              <a:t>We have a certain question that can only be answered with a distributed model: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/>
              <a:t>…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Reasons to model distributed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808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1466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But, be careful!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Extra information can be 'fake'</a:t>
            </a:r>
          </a:p>
          <a:p>
            <a:pPr lvl="1"/>
            <a:r>
              <a:rPr lang="en-US" dirty="0"/>
              <a:t>How good is your distributed input data?</a:t>
            </a:r>
          </a:p>
          <a:p>
            <a:pPr lvl="1"/>
            <a:r>
              <a:rPr lang="en-US" dirty="0"/>
              <a:t>Can you test your results?</a:t>
            </a:r>
          </a:p>
          <a:p>
            <a:endParaRPr lang="en-US" dirty="0"/>
          </a:p>
          <a:p>
            <a:r>
              <a:rPr lang="en-US" dirty="0" err="1"/>
              <a:t>Equifinality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Reasons to model distributed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3141535"/>
      </p:ext>
    </p:extLst>
  </p:cSld>
  <p:clrMapOvr>
    <a:masterClrMapping/>
  </p:clrMapOvr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14515</TotalTime>
  <Words>1603</Words>
  <Application>Microsoft Office PowerPoint</Application>
  <PresentationFormat>全屏显示(4:3)</PresentationFormat>
  <Paragraphs>401</Paragraphs>
  <Slides>61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MS PGothic</vt:lpstr>
      <vt:lpstr>MS PGothic</vt:lpstr>
      <vt:lpstr>Arial</vt:lpstr>
      <vt:lpstr>Bookman Old Style</vt:lpstr>
      <vt:lpstr>Cambria Math</vt:lpstr>
      <vt:lpstr>Tahoma</vt:lpstr>
      <vt:lpstr>Times</vt:lpstr>
      <vt:lpstr>Verdana</vt:lpstr>
      <vt:lpstr>Wingdings</vt:lpstr>
      <vt:lpstr>text</vt:lpstr>
      <vt:lpstr>Equation</vt:lpstr>
      <vt:lpstr>Distributed modelling</vt:lpstr>
      <vt:lpstr>Today’s Topics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What are distributed models?</vt:lpstr>
      <vt:lpstr>What are distributed models?</vt:lpstr>
      <vt:lpstr>What are distributed models?</vt:lpstr>
      <vt:lpstr>What are distributed models?</vt:lpstr>
      <vt:lpstr>What are distributed models?</vt:lpstr>
      <vt:lpstr>What are distributed models?</vt:lpstr>
      <vt:lpstr>What are distributed models?</vt:lpstr>
      <vt:lpstr>What are distributed models? </vt:lpstr>
      <vt:lpstr>What are distributed models?</vt:lpstr>
      <vt:lpstr>Semi-distributed modelling</vt:lpstr>
      <vt:lpstr>Semi-distributed modelling</vt:lpstr>
      <vt:lpstr>Semi-distributed modelling</vt:lpstr>
      <vt:lpstr>Semi-distributed modelling</vt:lpstr>
      <vt:lpstr>Semi-distributed modelling</vt:lpstr>
      <vt:lpstr>Hydrological response units</vt:lpstr>
      <vt:lpstr>Hydrological response units</vt:lpstr>
      <vt:lpstr>Hydrological response units</vt:lpstr>
      <vt:lpstr>Hydrological response units</vt:lpstr>
      <vt:lpstr>How and when to use distributed modelling?</vt:lpstr>
      <vt:lpstr>How and when to use distributed modelling?</vt:lpstr>
      <vt:lpstr>Distribution of input data</vt:lpstr>
      <vt:lpstr>Distribution of parameters</vt:lpstr>
      <vt:lpstr>Distribution of parameters</vt:lpstr>
      <vt:lpstr>Distribution of parameters</vt:lpstr>
      <vt:lpstr>Distribution of parameters</vt:lpstr>
      <vt:lpstr>Distribution of parameters</vt:lpstr>
      <vt:lpstr>Distribution of parameters</vt:lpstr>
      <vt:lpstr>Distribution of parameters</vt:lpstr>
      <vt:lpstr>Distribution of model structure</vt:lpstr>
      <vt:lpstr>Distribution of model structure</vt:lpstr>
      <vt:lpstr>Distribution of model structure</vt:lpstr>
      <vt:lpstr>Distribution of model structure</vt:lpstr>
      <vt:lpstr>Distribution of model structure</vt:lpstr>
      <vt:lpstr>Distribution of model structure</vt:lpstr>
      <vt:lpstr>Distribution of model structure</vt:lpstr>
      <vt:lpstr>Distribution of model structure</vt:lpstr>
      <vt:lpstr>Data sources 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Data sources</vt:lpstr>
      <vt:lpstr>Exercises </vt:lpstr>
    </vt:vector>
  </TitlesOfParts>
  <Company>biwilderd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Missie en Visie TU Delft</dc:title>
  <dc:creator>Bianca Wighman</dc:creator>
  <cp:lastModifiedBy>李直</cp:lastModifiedBy>
  <cp:revision>1231</cp:revision>
  <cp:lastPrinted>2010-08-18T11:28:56Z</cp:lastPrinted>
  <dcterms:created xsi:type="dcterms:W3CDTF">2011-02-22T09:03:58Z</dcterms:created>
  <dcterms:modified xsi:type="dcterms:W3CDTF">2018-03-02T07:52:48Z</dcterms:modified>
</cp:coreProperties>
</file>